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x="18288000" cy="10287000"/>
  <p:notesSz cx="6858000" cy="9144000"/>
  <p:embeddedFontLst>
    <p:embeddedFont>
      <p:font typeface="Montserrat Heavy" charset="1" panose="00000A00000000000000"/>
      <p:regular r:id="rId22"/>
    </p:embeddedFont>
    <p:embeddedFont>
      <p:font typeface="Montserrat Medium" charset="1" panose="00000600000000000000"/>
      <p:regular r:id="rId23"/>
    </p:embeddedFont>
    <p:embeddedFont>
      <p:font typeface="Scripter" charset="1" panose="00000000000000000000"/>
      <p:regular r:id="rId24"/>
    </p:embeddedFont>
    <p:embeddedFont>
      <p:font typeface="Montserrat Ultra-Bold" charset="1" panose="00000900000000000000"/>
      <p:regular r:id="rId25"/>
    </p:embeddedFont>
    <p:embeddedFont>
      <p:font typeface="Montserrat Bold" charset="1" panose="00000800000000000000"/>
      <p:regular r:id="rId26"/>
    </p:embeddedFont>
    <p:embeddedFont>
      <p:font typeface="Montserrat Semi-Bold" charset="1" panose="00000700000000000000"/>
      <p:regular r:id="rId27"/>
    </p:embeddedFont>
    <p:embeddedFont>
      <p:font typeface="Technocrat" charset="1" panose="00000000000000000000"/>
      <p:regular r:id="rId28"/>
    </p:embeddedFont>
    <p:embeddedFont>
      <p:font typeface="Antic Bold" charset="1" panose="00000000000000000000"/>
      <p:regular r:id="rId2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 Id="rId3" Target="../media/image17.png" Type="http://schemas.openxmlformats.org/officeDocument/2006/relationships/image"/><Relationship Id="rId4" Target="../media/image18.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jpeg" Type="http://schemas.openxmlformats.org/officeDocument/2006/relationships/image"/><Relationship Id="rId3" Target="../media/image12.png" Type="http://schemas.openxmlformats.org/officeDocument/2006/relationships/image"/><Relationship Id="rId4" Target="../media/image13.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jpeg" Type="http://schemas.openxmlformats.org/officeDocument/2006/relationships/image"/><Relationship Id="rId3" Target="../media/image12.png" Type="http://schemas.openxmlformats.org/officeDocument/2006/relationships/image"/><Relationship Id="rId4" Target="../media/image13.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6.svg" Type="http://schemas.openxmlformats.org/officeDocument/2006/relationships/image"/><Relationship Id="rId2" Target="../media/image6.jpeg" Type="http://schemas.openxmlformats.org/officeDocument/2006/relationships/image"/><Relationship Id="rId3" Target="../media/image19.png" Type="http://schemas.openxmlformats.org/officeDocument/2006/relationships/image"/><Relationship Id="rId4" Target="../media/image20.svg" Type="http://schemas.openxmlformats.org/officeDocument/2006/relationships/image"/><Relationship Id="rId5" Target="../media/image21.png" Type="http://schemas.openxmlformats.org/officeDocument/2006/relationships/image"/><Relationship Id="rId6" Target="../media/image22.svg" Type="http://schemas.openxmlformats.org/officeDocument/2006/relationships/image"/><Relationship Id="rId7" Target="../media/image23.png" Type="http://schemas.openxmlformats.org/officeDocument/2006/relationships/image"/><Relationship Id="rId8" Target="../media/image24.svg" Type="http://schemas.openxmlformats.org/officeDocument/2006/relationships/image"/><Relationship Id="rId9" Target="../media/image25.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jpeg" Type="http://schemas.openxmlformats.org/officeDocument/2006/relationships/image"/><Relationship Id="rId3" Target="../media/image28.png" Type="http://schemas.openxmlformats.org/officeDocument/2006/relationships/image"/><Relationship Id="rId4" Target="../media/image29.svg" Type="http://schemas.openxmlformats.org/officeDocument/2006/relationships/image"/><Relationship Id="rId5" Target="../media/image30.png" Type="http://schemas.openxmlformats.org/officeDocument/2006/relationships/image"/><Relationship Id="rId6" Target="../media/image31.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 Id="rId3" Target="../media/image7.jpeg" Type="http://schemas.openxmlformats.org/officeDocument/2006/relationships/image"/><Relationship Id="rId4" Target="../media/image8.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 Id="rId3" Target="../media/image9.jpeg" Type="http://schemas.openxmlformats.org/officeDocument/2006/relationships/image"/><Relationship Id="rId4" Target="../media/image10.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jpeg" Type="http://schemas.openxmlformats.org/officeDocument/2006/relationships/image"/><Relationship Id="rId3" Target="../media/image12.png" Type="http://schemas.openxmlformats.org/officeDocument/2006/relationships/image"/><Relationship Id="rId4" Target="../media/image13.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jpe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jpe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 Id="rId3" Target="../media/image15.jpeg" Type="http://schemas.openxmlformats.org/officeDocument/2006/relationships/image"/><Relationship Id="rId4" Target="../media/image16.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0" y="0"/>
            <a:ext cx="18288000" cy="8555372"/>
            <a:chOff x="0" y="0"/>
            <a:chExt cx="4816593" cy="2253267"/>
          </a:xfrm>
        </p:grpSpPr>
        <p:sp>
          <p:nvSpPr>
            <p:cNvPr name="Freeform 4" id="4"/>
            <p:cNvSpPr/>
            <p:nvPr/>
          </p:nvSpPr>
          <p:spPr>
            <a:xfrm flipH="false" flipV="false" rot="0">
              <a:off x="0" y="0"/>
              <a:ext cx="4816592" cy="2253267"/>
            </a:xfrm>
            <a:custGeom>
              <a:avLst/>
              <a:gdLst/>
              <a:ahLst/>
              <a:cxnLst/>
              <a:rect r="r" b="b" t="t" l="l"/>
              <a:pathLst>
                <a:path h="2253267" w="4816592">
                  <a:moveTo>
                    <a:pt x="0" y="0"/>
                  </a:moveTo>
                  <a:lnTo>
                    <a:pt x="4816592" y="0"/>
                  </a:lnTo>
                  <a:lnTo>
                    <a:pt x="4816592" y="2253267"/>
                  </a:lnTo>
                  <a:lnTo>
                    <a:pt x="0" y="2253267"/>
                  </a:lnTo>
                  <a:close/>
                </a:path>
              </a:pathLst>
            </a:custGeom>
            <a:gradFill rotWithShape="true">
              <a:gsLst>
                <a:gs pos="0">
                  <a:srgbClr val="38025B">
                    <a:alpha val="100000"/>
                  </a:srgbClr>
                </a:gs>
                <a:gs pos="100000">
                  <a:srgbClr val="555555">
                    <a:alpha val="0"/>
                  </a:srgbClr>
                </a:gs>
              </a:gsLst>
              <a:lin ang="5400000"/>
            </a:gradFill>
          </p:spPr>
        </p:sp>
        <p:sp>
          <p:nvSpPr>
            <p:cNvPr name="TextBox 5" id="5"/>
            <p:cNvSpPr txBox="true"/>
            <p:nvPr/>
          </p:nvSpPr>
          <p:spPr>
            <a:xfrm>
              <a:off x="0" y="-38100"/>
              <a:ext cx="4816593" cy="2291367"/>
            </a:xfrm>
            <a:prstGeom prst="rect">
              <a:avLst/>
            </a:prstGeom>
          </p:spPr>
          <p:txBody>
            <a:bodyPr anchor="ctr" rtlCol="false" tIns="50800" lIns="50800" bIns="50800" rIns="50800"/>
            <a:lstStyle/>
            <a:p>
              <a:pPr algn="ctr">
                <a:lnSpc>
                  <a:spcPts val="2083"/>
                </a:lnSpc>
              </a:pPr>
            </a:p>
          </p:txBody>
        </p:sp>
      </p:grpSp>
      <p:grpSp>
        <p:nvGrpSpPr>
          <p:cNvPr name="Group 6" id="6"/>
          <p:cNvGrpSpPr/>
          <p:nvPr/>
        </p:nvGrpSpPr>
        <p:grpSpPr>
          <a:xfrm rot="0">
            <a:off x="0" y="9461343"/>
            <a:ext cx="18288000" cy="3086100"/>
            <a:chOff x="0" y="0"/>
            <a:chExt cx="4816593" cy="812800"/>
          </a:xfrm>
        </p:grpSpPr>
        <p:sp>
          <p:nvSpPr>
            <p:cNvPr name="Freeform 7" id="7"/>
            <p:cNvSpPr/>
            <p:nvPr/>
          </p:nvSpPr>
          <p:spPr>
            <a:xfrm flipH="false" flipV="false" rot="0">
              <a:off x="0" y="0"/>
              <a:ext cx="4816592" cy="812800"/>
            </a:xfrm>
            <a:custGeom>
              <a:avLst/>
              <a:gdLst/>
              <a:ahLst/>
              <a:cxnLst/>
              <a:rect r="r" b="b" t="t" l="l"/>
              <a:pathLst>
                <a:path h="812800" w="4816592">
                  <a:moveTo>
                    <a:pt x="0" y="0"/>
                  </a:moveTo>
                  <a:lnTo>
                    <a:pt x="4816592" y="0"/>
                  </a:lnTo>
                  <a:lnTo>
                    <a:pt x="4816592" y="812800"/>
                  </a:lnTo>
                  <a:lnTo>
                    <a:pt x="0" y="812800"/>
                  </a:lnTo>
                  <a:close/>
                </a:path>
              </a:pathLst>
            </a:custGeom>
            <a:solidFill>
              <a:srgbClr val="FEFEFE">
                <a:alpha val="36863"/>
              </a:srgbClr>
            </a:solidFill>
            <a:ln w="85725" cap="sq">
              <a:solidFill>
                <a:srgbClr val="FFFFFF">
                  <a:alpha val="36863"/>
                </a:srgbClr>
              </a:solidFill>
              <a:prstDash val="solid"/>
              <a:miter/>
            </a:ln>
          </p:spPr>
        </p:sp>
        <p:sp>
          <p:nvSpPr>
            <p:cNvPr name="TextBox 8" id="8"/>
            <p:cNvSpPr txBox="true"/>
            <p:nvPr/>
          </p:nvSpPr>
          <p:spPr>
            <a:xfrm>
              <a:off x="0" y="-38100"/>
              <a:ext cx="4816593" cy="850900"/>
            </a:xfrm>
            <a:prstGeom prst="rect">
              <a:avLst/>
            </a:prstGeom>
          </p:spPr>
          <p:txBody>
            <a:bodyPr anchor="ctr" rtlCol="false" tIns="50800" lIns="50800" bIns="50800" rIns="50800"/>
            <a:lstStyle/>
            <a:p>
              <a:pPr algn="ctr">
                <a:lnSpc>
                  <a:spcPts val="2083"/>
                </a:lnSpc>
              </a:pPr>
            </a:p>
          </p:txBody>
        </p:sp>
      </p:grpSp>
      <p:sp>
        <p:nvSpPr>
          <p:cNvPr name="TextBox 9" id="9"/>
          <p:cNvSpPr txBox="true"/>
          <p:nvPr/>
        </p:nvSpPr>
        <p:spPr>
          <a:xfrm rot="0">
            <a:off x="542699" y="528579"/>
            <a:ext cx="17202601" cy="8593718"/>
          </a:xfrm>
          <a:prstGeom prst="rect">
            <a:avLst/>
          </a:prstGeom>
        </p:spPr>
        <p:txBody>
          <a:bodyPr anchor="t" rtlCol="false" tIns="0" lIns="0" bIns="0" rIns="0">
            <a:spAutoFit/>
          </a:bodyPr>
          <a:lstStyle/>
          <a:p>
            <a:pPr algn="ctr">
              <a:lnSpc>
                <a:spcPts val="11355"/>
              </a:lnSpc>
            </a:pPr>
            <a:r>
              <a:rPr lang="en-US" b="true" sz="8111">
                <a:solidFill>
                  <a:srgbClr val="FFFFFF"/>
                </a:solidFill>
                <a:latin typeface="Montserrat Heavy"/>
                <a:ea typeface="Montserrat Heavy"/>
                <a:cs typeface="Montserrat Heavy"/>
                <a:sym typeface="Montserrat Heavy"/>
              </a:rPr>
              <a:t>CHARACTER DEVICE DRIVER</a:t>
            </a:r>
          </a:p>
          <a:p>
            <a:pPr algn="ctr">
              <a:lnSpc>
                <a:spcPts val="11355"/>
              </a:lnSpc>
            </a:pPr>
          </a:p>
          <a:p>
            <a:pPr algn="ctr">
              <a:lnSpc>
                <a:spcPts val="11355"/>
              </a:lnSpc>
            </a:pPr>
            <a:r>
              <a:rPr lang="en-US" b="true" sz="8111">
                <a:solidFill>
                  <a:srgbClr val="FFFFFF"/>
                </a:solidFill>
                <a:latin typeface="Montserrat Heavy"/>
                <a:ea typeface="Montserrat Heavy"/>
                <a:cs typeface="Montserrat Heavy"/>
                <a:sym typeface="Montserrat Heavy"/>
              </a:rPr>
              <a:t> BLOCK DEVICE DRIVER</a:t>
            </a:r>
          </a:p>
          <a:p>
            <a:pPr algn="ctr">
              <a:lnSpc>
                <a:spcPts val="11355"/>
              </a:lnSpc>
            </a:pPr>
          </a:p>
          <a:p>
            <a:pPr algn="ctr">
              <a:lnSpc>
                <a:spcPts val="11355"/>
              </a:lnSpc>
            </a:pPr>
            <a:r>
              <a:rPr lang="en-US" b="true" sz="8111">
                <a:solidFill>
                  <a:srgbClr val="FFFFFF"/>
                </a:solidFill>
                <a:latin typeface="Montserrat Heavy"/>
                <a:ea typeface="Montserrat Heavy"/>
                <a:cs typeface="Montserrat Heavy"/>
                <a:sym typeface="Montserrat Heavy"/>
              </a:rPr>
              <a:t> NETWORK DEVICE DRIVER</a:t>
            </a:r>
          </a:p>
          <a:p>
            <a:pPr algn="ctr">
              <a:lnSpc>
                <a:spcPts val="11355"/>
              </a:lnSpc>
              <a:spcBef>
                <a:spcPct val="0"/>
              </a:spcBef>
            </a:pPr>
            <a:r>
              <a:rPr lang="en-US" b="true" sz="8111">
                <a:solidFill>
                  <a:srgbClr val="FFFFFF"/>
                </a:solidFill>
                <a:latin typeface="Montserrat Heavy"/>
                <a:ea typeface="Montserrat Heavy"/>
                <a:cs typeface="Montserrat Heavy"/>
                <a:sym typeface="Montserrat Heavy"/>
              </a:rPr>
              <a:t> </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642546" y="295953"/>
            <a:ext cx="17002907" cy="1800486"/>
            <a:chOff x="0" y="0"/>
            <a:chExt cx="4478132" cy="474202"/>
          </a:xfrm>
        </p:grpSpPr>
        <p:sp>
          <p:nvSpPr>
            <p:cNvPr name="Freeform 4" id="4"/>
            <p:cNvSpPr/>
            <p:nvPr/>
          </p:nvSpPr>
          <p:spPr>
            <a:xfrm flipH="false" flipV="false" rot="0">
              <a:off x="0" y="0"/>
              <a:ext cx="4478132" cy="474202"/>
            </a:xfrm>
            <a:custGeom>
              <a:avLst/>
              <a:gdLst/>
              <a:ahLst/>
              <a:cxnLst/>
              <a:rect r="r" b="b" t="t" l="l"/>
              <a:pathLst>
                <a:path h="474202" w="4478132">
                  <a:moveTo>
                    <a:pt x="4478132" y="0"/>
                  </a:moveTo>
                  <a:lnTo>
                    <a:pt x="0" y="0"/>
                  </a:lnTo>
                  <a:lnTo>
                    <a:pt x="101600" y="237101"/>
                  </a:lnTo>
                  <a:lnTo>
                    <a:pt x="0" y="474202"/>
                  </a:lnTo>
                  <a:lnTo>
                    <a:pt x="4478132" y="474202"/>
                  </a:lnTo>
                  <a:lnTo>
                    <a:pt x="4376532" y="237101"/>
                  </a:lnTo>
                  <a:lnTo>
                    <a:pt x="4478132" y="0"/>
                  </a:lnTo>
                  <a:close/>
                </a:path>
              </a:pathLst>
            </a:custGeom>
            <a:solidFill>
              <a:srgbClr val="3D4984"/>
            </a:solidFill>
          </p:spPr>
        </p:sp>
        <p:sp>
          <p:nvSpPr>
            <p:cNvPr name="TextBox 5" id="5"/>
            <p:cNvSpPr txBox="true"/>
            <p:nvPr/>
          </p:nvSpPr>
          <p:spPr>
            <a:xfrm>
              <a:off x="88900" y="-38100"/>
              <a:ext cx="4300332" cy="512302"/>
            </a:xfrm>
            <a:prstGeom prst="rect">
              <a:avLst/>
            </a:prstGeom>
          </p:spPr>
          <p:txBody>
            <a:bodyPr anchor="ctr" rtlCol="false" tIns="50800" lIns="50800" bIns="50800" rIns="50800"/>
            <a:lstStyle/>
            <a:p>
              <a:pPr algn="ctr">
                <a:lnSpc>
                  <a:spcPts val="2748"/>
                </a:lnSpc>
              </a:pPr>
            </a:p>
          </p:txBody>
        </p:sp>
      </p:grpSp>
      <p:sp>
        <p:nvSpPr>
          <p:cNvPr name="Freeform 6" id="6"/>
          <p:cNvSpPr/>
          <p:nvPr/>
        </p:nvSpPr>
        <p:spPr>
          <a:xfrm flipH="false" flipV="false" rot="0">
            <a:off x="738510" y="3325252"/>
            <a:ext cx="8405490" cy="6724392"/>
          </a:xfrm>
          <a:custGeom>
            <a:avLst/>
            <a:gdLst/>
            <a:ahLst/>
            <a:cxnLst/>
            <a:rect r="r" b="b" t="t" l="l"/>
            <a:pathLst>
              <a:path h="6724392" w="8405490">
                <a:moveTo>
                  <a:pt x="0" y="0"/>
                </a:moveTo>
                <a:lnTo>
                  <a:pt x="8405490" y="0"/>
                </a:lnTo>
                <a:lnTo>
                  <a:pt x="8405490" y="6724392"/>
                </a:lnTo>
                <a:lnTo>
                  <a:pt x="0" y="6724392"/>
                </a:lnTo>
                <a:lnTo>
                  <a:pt x="0" y="0"/>
                </a:lnTo>
                <a:close/>
              </a:path>
            </a:pathLst>
          </a:custGeom>
          <a:blipFill>
            <a:blip r:embed="rId3"/>
            <a:stretch>
              <a:fillRect l="0" t="0" r="0" b="0"/>
            </a:stretch>
          </a:blipFill>
        </p:spPr>
      </p:sp>
      <p:sp>
        <p:nvSpPr>
          <p:cNvPr name="Freeform 7" id="7"/>
          <p:cNvSpPr/>
          <p:nvPr/>
        </p:nvSpPr>
        <p:spPr>
          <a:xfrm flipH="false" flipV="false" rot="0">
            <a:off x="10793935" y="3556654"/>
            <a:ext cx="7072152" cy="6492990"/>
          </a:xfrm>
          <a:custGeom>
            <a:avLst/>
            <a:gdLst/>
            <a:ahLst/>
            <a:cxnLst/>
            <a:rect r="r" b="b" t="t" l="l"/>
            <a:pathLst>
              <a:path h="6492990" w="7072152">
                <a:moveTo>
                  <a:pt x="0" y="0"/>
                </a:moveTo>
                <a:lnTo>
                  <a:pt x="7072152" y="0"/>
                </a:lnTo>
                <a:lnTo>
                  <a:pt x="7072152" y="6492990"/>
                </a:lnTo>
                <a:lnTo>
                  <a:pt x="0" y="6492990"/>
                </a:lnTo>
                <a:lnTo>
                  <a:pt x="0" y="0"/>
                </a:lnTo>
                <a:close/>
              </a:path>
            </a:pathLst>
          </a:custGeom>
          <a:blipFill>
            <a:blip r:embed="rId4"/>
            <a:stretch>
              <a:fillRect l="0" t="-4459" r="0" b="-4459"/>
            </a:stretch>
          </a:blipFill>
        </p:spPr>
      </p:sp>
      <p:sp>
        <p:nvSpPr>
          <p:cNvPr name="TextBox 8" id="8"/>
          <p:cNvSpPr txBox="true"/>
          <p:nvPr/>
        </p:nvSpPr>
        <p:spPr>
          <a:xfrm rot="0">
            <a:off x="958640" y="234173"/>
            <a:ext cx="16230600" cy="1647821"/>
          </a:xfrm>
          <a:prstGeom prst="rect">
            <a:avLst/>
          </a:prstGeom>
        </p:spPr>
        <p:txBody>
          <a:bodyPr anchor="t" rtlCol="false" tIns="0" lIns="0" bIns="0" rIns="0">
            <a:spAutoFit/>
          </a:bodyPr>
          <a:lstStyle/>
          <a:p>
            <a:pPr algn="ctr">
              <a:lnSpc>
                <a:spcPts val="12600"/>
              </a:lnSpc>
            </a:pPr>
            <a:r>
              <a:rPr lang="en-US" sz="9000">
                <a:solidFill>
                  <a:srgbClr val="FFFFFF"/>
                </a:solidFill>
                <a:latin typeface="Scripter"/>
                <a:ea typeface="Scripter"/>
                <a:cs typeface="Scripter"/>
                <a:sym typeface="Scripter"/>
              </a:rPr>
              <a:t>Examples</a:t>
            </a:r>
          </a:p>
        </p:txBody>
      </p:sp>
      <p:sp>
        <p:nvSpPr>
          <p:cNvPr name="TextBox 9" id="9"/>
          <p:cNvSpPr txBox="true"/>
          <p:nvPr/>
        </p:nvSpPr>
        <p:spPr>
          <a:xfrm rot="0">
            <a:off x="6479911" y="2284445"/>
            <a:ext cx="16230600" cy="1210931"/>
          </a:xfrm>
          <a:prstGeom prst="rect">
            <a:avLst/>
          </a:prstGeom>
        </p:spPr>
        <p:txBody>
          <a:bodyPr anchor="t" rtlCol="false" tIns="0" lIns="0" bIns="0" rIns="0">
            <a:spAutoFit/>
          </a:bodyPr>
          <a:lstStyle/>
          <a:p>
            <a:pPr algn="ctr">
              <a:lnSpc>
                <a:spcPts val="9380"/>
              </a:lnSpc>
            </a:pPr>
            <a:r>
              <a:rPr lang="en-US" sz="6700">
                <a:solidFill>
                  <a:srgbClr val="000000"/>
                </a:solidFill>
                <a:latin typeface="Scripter"/>
                <a:ea typeface="Scripter"/>
                <a:cs typeface="Scripter"/>
                <a:sym typeface="Scripter"/>
              </a:rPr>
              <a:t>flashdrIVE</a:t>
            </a:r>
          </a:p>
        </p:txBody>
      </p:sp>
      <p:sp>
        <p:nvSpPr>
          <p:cNvPr name="TextBox 10" id="10"/>
          <p:cNvSpPr txBox="true"/>
          <p:nvPr/>
        </p:nvSpPr>
        <p:spPr>
          <a:xfrm rot="0">
            <a:off x="-3444524" y="2255870"/>
            <a:ext cx="16230600" cy="1329042"/>
          </a:xfrm>
          <a:prstGeom prst="rect">
            <a:avLst/>
          </a:prstGeom>
        </p:spPr>
        <p:txBody>
          <a:bodyPr anchor="t" rtlCol="false" tIns="0" lIns="0" bIns="0" rIns="0">
            <a:spAutoFit/>
          </a:bodyPr>
          <a:lstStyle/>
          <a:p>
            <a:pPr algn="ctr">
              <a:lnSpc>
                <a:spcPts val="10220"/>
              </a:lnSpc>
            </a:pPr>
            <a:r>
              <a:rPr lang="en-US" sz="7300">
                <a:solidFill>
                  <a:srgbClr val="000000"/>
                </a:solidFill>
                <a:latin typeface="Scripter"/>
                <a:ea typeface="Scripter"/>
                <a:cs typeface="Scripter"/>
                <a:sym typeface="Scripter"/>
              </a:rPr>
              <a:t>cd-rom</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15530278" y="184727"/>
            <a:ext cx="8561561" cy="8561561"/>
          </a:xfrm>
          <a:custGeom>
            <a:avLst/>
            <a:gdLst/>
            <a:ahLst/>
            <a:cxnLst/>
            <a:rect r="r" b="b" t="t" l="l"/>
            <a:pathLst>
              <a:path h="8561561" w="8561561">
                <a:moveTo>
                  <a:pt x="0" y="0"/>
                </a:moveTo>
                <a:lnTo>
                  <a:pt x="8561560" y="0"/>
                </a:lnTo>
                <a:lnTo>
                  <a:pt x="8561560" y="8561561"/>
                </a:lnTo>
                <a:lnTo>
                  <a:pt x="0" y="856156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0" y="-248212"/>
            <a:ext cx="18288000" cy="6808860"/>
            <a:chOff x="0" y="0"/>
            <a:chExt cx="4816593" cy="1793280"/>
          </a:xfrm>
        </p:grpSpPr>
        <p:sp>
          <p:nvSpPr>
            <p:cNvPr name="Freeform 5" id="5"/>
            <p:cNvSpPr/>
            <p:nvPr/>
          </p:nvSpPr>
          <p:spPr>
            <a:xfrm flipH="false" flipV="false" rot="0">
              <a:off x="0" y="0"/>
              <a:ext cx="4816592" cy="1793280"/>
            </a:xfrm>
            <a:custGeom>
              <a:avLst/>
              <a:gdLst/>
              <a:ahLst/>
              <a:cxnLst/>
              <a:rect r="r" b="b" t="t" l="l"/>
              <a:pathLst>
                <a:path h="1793280" w="4816592">
                  <a:moveTo>
                    <a:pt x="0" y="0"/>
                  </a:moveTo>
                  <a:lnTo>
                    <a:pt x="4816592" y="0"/>
                  </a:lnTo>
                  <a:lnTo>
                    <a:pt x="4816592" y="1793280"/>
                  </a:lnTo>
                  <a:lnTo>
                    <a:pt x="0" y="1793280"/>
                  </a:lnTo>
                  <a:close/>
                </a:path>
              </a:pathLst>
            </a:custGeom>
            <a:gradFill rotWithShape="true">
              <a:gsLst>
                <a:gs pos="0">
                  <a:srgbClr val="38025B">
                    <a:alpha val="100000"/>
                  </a:srgbClr>
                </a:gs>
                <a:gs pos="100000">
                  <a:srgbClr val="555555">
                    <a:alpha val="0"/>
                  </a:srgbClr>
                </a:gs>
              </a:gsLst>
              <a:lin ang="5400000"/>
            </a:gradFill>
          </p:spPr>
        </p:sp>
        <p:sp>
          <p:nvSpPr>
            <p:cNvPr name="TextBox 6" id="6"/>
            <p:cNvSpPr txBox="true"/>
            <p:nvPr/>
          </p:nvSpPr>
          <p:spPr>
            <a:xfrm>
              <a:off x="0" y="-38100"/>
              <a:ext cx="4816593" cy="1831380"/>
            </a:xfrm>
            <a:prstGeom prst="rect">
              <a:avLst/>
            </a:prstGeom>
          </p:spPr>
          <p:txBody>
            <a:bodyPr anchor="ctr" rtlCol="false" tIns="50800" lIns="50800" bIns="50800" rIns="50800"/>
            <a:lstStyle/>
            <a:p>
              <a:pPr algn="ctr">
                <a:lnSpc>
                  <a:spcPts val="2083"/>
                </a:lnSpc>
              </a:pPr>
            </a:p>
          </p:txBody>
        </p:sp>
      </p:grpSp>
      <p:grpSp>
        <p:nvGrpSpPr>
          <p:cNvPr name="Group 7" id="7"/>
          <p:cNvGrpSpPr/>
          <p:nvPr/>
        </p:nvGrpSpPr>
        <p:grpSpPr>
          <a:xfrm rot="0">
            <a:off x="0" y="9461343"/>
            <a:ext cx="18288000" cy="3086100"/>
            <a:chOff x="0" y="0"/>
            <a:chExt cx="4816593" cy="812800"/>
          </a:xfrm>
        </p:grpSpPr>
        <p:sp>
          <p:nvSpPr>
            <p:cNvPr name="Freeform 8" id="8"/>
            <p:cNvSpPr/>
            <p:nvPr/>
          </p:nvSpPr>
          <p:spPr>
            <a:xfrm flipH="false" flipV="false" rot="0">
              <a:off x="0" y="0"/>
              <a:ext cx="4816592" cy="812800"/>
            </a:xfrm>
            <a:custGeom>
              <a:avLst/>
              <a:gdLst/>
              <a:ahLst/>
              <a:cxnLst/>
              <a:rect r="r" b="b" t="t" l="l"/>
              <a:pathLst>
                <a:path h="812800" w="4816592">
                  <a:moveTo>
                    <a:pt x="0" y="0"/>
                  </a:moveTo>
                  <a:lnTo>
                    <a:pt x="4816592" y="0"/>
                  </a:lnTo>
                  <a:lnTo>
                    <a:pt x="4816592" y="812800"/>
                  </a:lnTo>
                  <a:lnTo>
                    <a:pt x="0" y="812800"/>
                  </a:lnTo>
                  <a:close/>
                </a:path>
              </a:pathLst>
            </a:custGeom>
            <a:solidFill>
              <a:srgbClr val="FEFEFE">
                <a:alpha val="36863"/>
              </a:srgbClr>
            </a:solidFill>
            <a:ln w="85725" cap="sq">
              <a:solidFill>
                <a:srgbClr val="FFFFFF">
                  <a:alpha val="36863"/>
                </a:srgbClr>
              </a:solidFill>
              <a:prstDash val="solid"/>
              <a:miter/>
            </a:ln>
          </p:spPr>
        </p:sp>
        <p:sp>
          <p:nvSpPr>
            <p:cNvPr name="TextBox 9" id="9"/>
            <p:cNvSpPr txBox="true"/>
            <p:nvPr/>
          </p:nvSpPr>
          <p:spPr>
            <a:xfrm>
              <a:off x="0" y="-38100"/>
              <a:ext cx="4816593" cy="850900"/>
            </a:xfrm>
            <a:prstGeom prst="rect">
              <a:avLst/>
            </a:prstGeom>
          </p:spPr>
          <p:txBody>
            <a:bodyPr anchor="ctr" rtlCol="false" tIns="50800" lIns="50800" bIns="50800" rIns="50800"/>
            <a:lstStyle/>
            <a:p>
              <a:pPr algn="ctr">
                <a:lnSpc>
                  <a:spcPts val="2083"/>
                </a:lnSpc>
              </a:pPr>
            </a:p>
          </p:txBody>
        </p:sp>
      </p:grpSp>
      <p:sp>
        <p:nvSpPr>
          <p:cNvPr name="TextBox 10" id="10"/>
          <p:cNvSpPr txBox="true"/>
          <p:nvPr/>
        </p:nvSpPr>
        <p:spPr>
          <a:xfrm rot="0">
            <a:off x="3172439" y="360865"/>
            <a:ext cx="11413025" cy="1202321"/>
          </a:xfrm>
          <a:prstGeom prst="rect">
            <a:avLst/>
          </a:prstGeom>
        </p:spPr>
        <p:txBody>
          <a:bodyPr anchor="t" rtlCol="false" tIns="0" lIns="0" bIns="0" rIns="0">
            <a:spAutoFit/>
          </a:bodyPr>
          <a:lstStyle/>
          <a:p>
            <a:pPr algn="ctr">
              <a:lnSpc>
                <a:spcPts val="9855"/>
              </a:lnSpc>
              <a:spcBef>
                <a:spcPct val="0"/>
              </a:spcBef>
            </a:pPr>
            <a:r>
              <a:rPr lang="en-US" b="true" sz="7039">
                <a:solidFill>
                  <a:srgbClr val="FFFFFF"/>
                </a:solidFill>
                <a:latin typeface="Montserrat Heavy"/>
                <a:ea typeface="Montserrat Heavy"/>
                <a:cs typeface="Montserrat Heavy"/>
                <a:sym typeface="Montserrat Heavy"/>
              </a:rPr>
              <a:t>FUNCTIONALITY:</a:t>
            </a:r>
          </a:p>
        </p:txBody>
      </p:sp>
      <p:sp>
        <p:nvSpPr>
          <p:cNvPr name="Freeform 11" id="11"/>
          <p:cNvSpPr/>
          <p:nvPr/>
        </p:nvSpPr>
        <p:spPr>
          <a:xfrm flipH="false" flipV="false" rot="0">
            <a:off x="-6383835" y="1937633"/>
            <a:ext cx="8561561" cy="8561561"/>
          </a:xfrm>
          <a:custGeom>
            <a:avLst/>
            <a:gdLst/>
            <a:ahLst/>
            <a:cxnLst/>
            <a:rect r="r" b="b" t="t" l="l"/>
            <a:pathLst>
              <a:path h="8561561" w="8561561">
                <a:moveTo>
                  <a:pt x="0" y="0"/>
                </a:moveTo>
                <a:lnTo>
                  <a:pt x="8561561" y="0"/>
                </a:lnTo>
                <a:lnTo>
                  <a:pt x="8561561" y="8561560"/>
                </a:lnTo>
                <a:lnTo>
                  <a:pt x="0" y="856156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12" id="12"/>
          <p:cNvGrpSpPr/>
          <p:nvPr/>
        </p:nvGrpSpPr>
        <p:grpSpPr>
          <a:xfrm rot="0">
            <a:off x="0" y="3156217"/>
            <a:ext cx="5704160" cy="6127820"/>
            <a:chOff x="0" y="0"/>
            <a:chExt cx="1502330" cy="1613912"/>
          </a:xfrm>
        </p:grpSpPr>
        <p:sp>
          <p:nvSpPr>
            <p:cNvPr name="Freeform 13" id="13"/>
            <p:cNvSpPr/>
            <p:nvPr/>
          </p:nvSpPr>
          <p:spPr>
            <a:xfrm flipH="false" flipV="false" rot="0">
              <a:off x="0" y="0"/>
              <a:ext cx="1502330" cy="1613912"/>
            </a:xfrm>
            <a:custGeom>
              <a:avLst/>
              <a:gdLst/>
              <a:ahLst/>
              <a:cxnLst/>
              <a:rect r="r" b="b" t="t" l="l"/>
              <a:pathLst>
                <a:path h="1613912" w="1502330">
                  <a:moveTo>
                    <a:pt x="0" y="0"/>
                  </a:moveTo>
                  <a:lnTo>
                    <a:pt x="1502330" y="0"/>
                  </a:lnTo>
                  <a:lnTo>
                    <a:pt x="1502330" y="1613912"/>
                  </a:lnTo>
                  <a:lnTo>
                    <a:pt x="0" y="1613912"/>
                  </a:lnTo>
                  <a:close/>
                </a:path>
              </a:pathLst>
            </a:custGeom>
            <a:solidFill>
              <a:srgbClr val="FEFEFE"/>
            </a:solidFill>
            <a:ln w="28575" cap="sq">
              <a:solidFill>
                <a:srgbClr val="FEFEFE"/>
              </a:solidFill>
              <a:prstDash val="solid"/>
              <a:miter/>
            </a:ln>
          </p:spPr>
        </p:sp>
        <p:sp>
          <p:nvSpPr>
            <p:cNvPr name="TextBox 14" id="14"/>
            <p:cNvSpPr txBox="true"/>
            <p:nvPr/>
          </p:nvSpPr>
          <p:spPr>
            <a:xfrm>
              <a:off x="0" y="-38100"/>
              <a:ext cx="1502330" cy="1652012"/>
            </a:xfrm>
            <a:prstGeom prst="rect">
              <a:avLst/>
            </a:prstGeom>
          </p:spPr>
          <p:txBody>
            <a:bodyPr anchor="ctr" rtlCol="false" tIns="50800" lIns="50800" bIns="50800" rIns="50800"/>
            <a:lstStyle/>
            <a:p>
              <a:pPr algn="ctr">
                <a:lnSpc>
                  <a:spcPts val="2083"/>
                </a:lnSpc>
              </a:pPr>
            </a:p>
          </p:txBody>
        </p:sp>
      </p:grpSp>
      <p:grpSp>
        <p:nvGrpSpPr>
          <p:cNvPr name="Group 15" id="15"/>
          <p:cNvGrpSpPr/>
          <p:nvPr/>
        </p:nvGrpSpPr>
        <p:grpSpPr>
          <a:xfrm rot="0">
            <a:off x="5704160" y="3156217"/>
            <a:ext cx="6349584" cy="6102083"/>
            <a:chOff x="0" y="0"/>
            <a:chExt cx="1672318" cy="1607133"/>
          </a:xfrm>
        </p:grpSpPr>
        <p:sp>
          <p:nvSpPr>
            <p:cNvPr name="Freeform 16" id="16"/>
            <p:cNvSpPr/>
            <p:nvPr/>
          </p:nvSpPr>
          <p:spPr>
            <a:xfrm flipH="false" flipV="false" rot="0">
              <a:off x="0" y="0"/>
              <a:ext cx="1672318" cy="1607133"/>
            </a:xfrm>
            <a:custGeom>
              <a:avLst/>
              <a:gdLst/>
              <a:ahLst/>
              <a:cxnLst/>
              <a:rect r="r" b="b" t="t" l="l"/>
              <a:pathLst>
                <a:path h="1607133" w="1672318">
                  <a:moveTo>
                    <a:pt x="0" y="0"/>
                  </a:moveTo>
                  <a:lnTo>
                    <a:pt x="1672318" y="0"/>
                  </a:lnTo>
                  <a:lnTo>
                    <a:pt x="1672318" y="1607133"/>
                  </a:lnTo>
                  <a:lnTo>
                    <a:pt x="0" y="1607133"/>
                  </a:lnTo>
                  <a:close/>
                </a:path>
              </a:pathLst>
            </a:custGeom>
            <a:solidFill>
              <a:srgbClr val="000000">
                <a:alpha val="0"/>
              </a:srgbClr>
            </a:solidFill>
            <a:ln w="28575" cap="sq">
              <a:solidFill>
                <a:srgbClr val="FEFEFE"/>
              </a:solidFill>
              <a:prstDash val="solid"/>
              <a:miter/>
            </a:ln>
          </p:spPr>
        </p:sp>
        <p:sp>
          <p:nvSpPr>
            <p:cNvPr name="TextBox 17" id="17"/>
            <p:cNvSpPr txBox="true"/>
            <p:nvPr/>
          </p:nvSpPr>
          <p:spPr>
            <a:xfrm>
              <a:off x="0" y="-38100"/>
              <a:ext cx="1672318" cy="1645233"/>
            </a:xfrm>
            <a:prstGeom prst="rect">
              <a:avLst/>
            </a:prstGeom>
          </p:spPr>
          <p:txBody>
            <a:bodyPr anchor="ctr" rtlCol="false" tIns="50800" lIns="50800" bIns="50800" rIns="50800"/>
            <a:lstStyle/>
            <a:p>
              <a:pPr algn="ctr">
                <a:lnSpc>
                  <a:spcPts val="2083"/>
                </a:lnSpc>
              </a:pPr>
            </a:p>
          </p:txBody>
        </p:sp>
      </p:grpSp>
      <p:grpSp>
        <p:nvGrpSpPr>
          <p:cNvPr name="Group 18" id="18"/>
          <p:cNvGrpSpPr/>
          <p:nvPr/>
        </p:nvGrpSpPr>
        <p:grpSpPr>
          <a:xfrm rot="0">
            <a:off x="12053744" y="3156217"/>
            <a:ext cx="6234256" cy="6102083"/>
            <a:chOff x="0" y="0"/>
            <a:chExt cx="1641944" cy="1607133"/>
          </a:xfrm>
        </p:grpSpPr>
        <p:sp>
          <p:nvSpPr>
            <p:cNvPr name="Freeform 19" id="19"/>
            <p:cNvSpPr/>
            <p:nvPr/>
          </p:nvSpPr>
          <p:spPr>
            <a:xfrm flipH="false" flipV="false" rot="0">
              <a:off x="0" y="0"/>
              <a:ext cx="1641944" cy="1607133"/>
            </a:xfrm>
            <a:custGeom>
              <a:avLst/>
              <a:gdLst/>
              <a:ahLst/>
              <a:cxnLst/>
              <a:rect r="r" b="b" t="t" l="l"/>
              <a:pathLst>
                <a:path h="1607133" w="1641944">
                  <a:moveTo>
                    <a:pt x="0" y="0"/>
                  </a:moveTo>
                  <a:lnTo>
                    <a:pt x="1641944" y="0"/>
                  </a:lnTo>
                  <a:lnTo>
                    <a:pt x="1641944" y="1607133"/>
                  </a:lnTo>
                  <a:lnTo>
                    <a:pt x="0" y="1607133"/>
                  </a:lnTo>
                  <a:close/>
                </a:path>
              </a:pathLst>
            </a:custGeom>
            <a:solidFill>
              <a:srgbClr val="FEFEFE"/>
            </a:solidFill>
            <a:ln w="28575" cap="sq">
              <a:solidFill>
                <a:srgbClr val="FEFEFE"/>
              </a:solidFill>
              <a:prstDash val="solid"/>
              <a:miter/>
            </a:ln>
          </p:spPr>
        </p:sp>
        <p:sp>
          <p:nvSpPr>
            <p:cNvPr name="TextBox 20" id="20"/>
            <p:cNvSpPr txBox="true"/>
            <p:nvPr/>
          </p:nvSpPr>
          <p:spPr>
            <a:xfrm>
              <a:off x="0" y="-38100"/>
              <a:ext cx="1641944" cy="1645233"/>
            </a:xfrm>
            <a:prstGeom prst="rect">
              <a:avLst/>
            </a:prstGeom>
          </p:spPr>
          <p:txBody>
            <a:bodyPr anchor="ctr" rtlCol="false" tIns="50800" lIns="50800" bIns="50800" rIns="50800"/>
            <a:lstStyle/>
            <a:p>
              <a:pPr algn="ctr">
                <a:lnSpc>
                  <a:spcPts val="2083"/>
                </a:lnSpc>
              </a:pPr>
            </a:p>
          </p:txBody>
        </p:sp>
      </p:grpSp>
      <p:sp>
        <p:nvSpPr>
          <p:cNvPr name="TextBox 21" id="21"/>
          <p:cNvSpPr txBox="true"/>
          <p:nvPr/>
        </p:nvSpPr>
        <p:spPr>
          <a:xfrm rot="0">
            <a:off x="281558" y="3462133"/>
            <a:ext cx="5141044" cy="531569"/>
          </a:xfrm>
          <a:prstGeom prst="rect">
            <a:avLst/>
          </a:prstGeom>
        </p:spPr>
        <p:txBody>
          <a:bodyPr anchor="t" rtlCol="false" tIns="0" lIns="0" bIns="0" rIns="0">
            <a:spAutoFit/>
          </a:bodyPr>
          <a:lstStyle/>
          <a:p>
            <a:pPr algn="ctr">
              <a:lnSpc>
                <a:spcPts val="4300"/>
              </a:lnSpc>
              <a:spcBef>
                <a:spcPct val="0"/>
              </a:spcBef>
            </a:pPr>
            <a:r>
              <a:rPr lang="en-US" b="true" sz="3072">
                <a:solidFill>
                  <a:srgbClr val="3A1059"/>
                </a:solidFill>
                <a:latin typeface="Montserrat Ultra-Bold"/>
                <a:ea typeface="Montserrat Ultra-Bold"/>
                <a:cs typeface="Montserrat Ultra-Bold"/>
                <a:sym typeface="Montserrat Ultra-Bold"/>
              </a:rPr>
              <a:t>BLOCK I/O SUBSYSTEM:</a:t>
            </a:r>
          </a:p>
        </p:txBody>
      </p:sp>
      <p:sp>
        <p:nvSpPr>
          <p:cNvPr name="TextBox 22" id="22"/>
          <p:cNvSpPr txBox="true"/>
          <p:nvPr/>
        </p:nvSpPr>
        <p:spPr>
          <a:xfrm rot="0">
            <a:off x="6246704" y="3405618"/>
            <a:ext cx="5653832" cy="588085"/>
          </a:xfrm>
          <a:prstGeom prst="rect">
            <a:avLst/>
          </a:prstGeom>
        </p:spPr>
        <p:txBody>
          <a:bodyPr anchor="t" rtlCol="false" tIns="0" lIns="0" bIns="0" rIns="0">
            <a:spAutoFit/>
          </a:bodyPr>
          <a:lstStyle/>
          <a:p>
            <a:pPr algn="ctr">
              <a:lnSpc>
                <a:spcPts val="4860"/>
              </a:lnSpc>
              <a:spcBef>
                <a:spcPct val="0"/>
              </a:spcBef>
            </a:pPr>
            <a:r>
              <a:rPr lang="en-US" b="true" sz="3472">
                <a:solidFill>
                  <a:srgbClr val="EBF5FE"/>
                </a:solidFill>
                <a:latin typeface="Montserrat Bold"/>
                <a:ea typeface="Montserrat Bold"/>
                <a:cs typeface="Montserrat Bold"/>
                <a:sym typeface="Montserrat Bold"/>
              </a:rPr>
              <a:t>REQUEST() FUNCTION:</a:t>
            </a:r>
          </a:p>
        </p:txBody>
      </p:sp>
      <p:sp>
        <p:nvSpPr>
          <p:cNvPr name="TextBox 23" id="23"/>
          <p:cNvSpPr txBox="true"/>
          <p:nvPr/>
        </p:nvSpPr>
        <p:spPr>
          <a:xfrm rot="0">
            <a:off x="13375906" y="3281600"/>
            <a:ext cx="4308743" cy="588085"/>
          </a:xfrm>
          <a:prstGeom prst="rect">
            <a:avLst/>
          </a:prstGeom>
        </p:spPr>
        <p:txBody>
          <a:bodyPr anchor="t" rtlCol="false" tIns="0" lIns="0" bIns="0" rIns="0">
            <a:spAutoFit/>
          </a:bodyPr>
          <a:lstStyle/>
          <a:p>
            <a:pPr algn="ctr">
              <a:lnSpc>
                <a:spcPts val="4860"/>
              </a:lnSpc>
              <a:spcBef>
                <a:spcPct val="0"/>
              </a:spcBef>
            </a:pPr>
            <a:r>
              <a:rPr lang="en-US" b="true" sz="3472">
                <a:solidFill>
                  <a:srgbClr val="3A1059"/>
                </a:solidFill>
                <a:latin typeface="Montserrat Ultra-Bold"/>
                <a:ea typeface="Montserrat Ultra-Bold"/>
                <a:cs typeface="Montserrat Ultra-Bold"/>
                <a:sym typeface="Montserrat Ultra-Bold"/>
              </a:rPr>
              <a:t>BUFFER CACHE:</a:t>
            </a:r>
          </a:p>
        </p:txBody>
      </p:sp>
      <p:sp>
        <p:nvSpPr>
          <p:cNvPr name="TextBox 24" id="24"/>
          <p:cNvSpPr txBox="true"/>
          <p:nvPr/>
        </p:nvSpPr>
        <p:spPr>
          <a:xfrm rot="0">
            <a:off x="140779" y="4936552"/>
            <a:ext cx="5422602" cy="4035438"/>
          </a:xfrm>
          <a:prstGeom prst="rect">
            <a:avLst/>
          </a:prstGeom>
        </p:spPr>
        <p:txBody>
          <a:bodyPr anchor="t" rtlCol="false" tIns="0" lIns="0" bIns="0" rIns="0">
            <a:spAutoFit/>
          </a:bodyPr>
          <a:lstStyle/>
          <a:p>
            <a:pPr algn="ctr">
              <a:lnSpc>
                <a:spcPts val="5380"/>
              </a:lnSpc>
              <a:spcBef>
                <a:spcPct val="0"/>
              </a:spcBef>
            </a:pPr>
            <a:r>
              <a:rPr lang="en-US" b="true" sz="3842">
                <a:solidFill>
                  <a:srgbClr val="000000"/>
                </a:solidFill>
                <a:latin typeface="Montserrat Semi-Bold"/>
                <a:ea typeface="Montserrat Semi-Bold"/>
                <a:cs typeface="Montserrat Semi-Bold"/>
                <a:sym typeface="Montserrat Semi-Bold"/>
              </a:rPr>
              <a:t>The Linux kernel provides a specialized block I/O subsystem to manage block devices efficiently. </a:t>
            </a:r>
          </a:p>
        </p:txBody>
      </p:sp>
      <p:sp>
        <p:nvSpPr>
          <p:cNvPr name="TextBox 25" id="25"/>
          <p:cNvSpPr txBox="true"/>
          <p:nvPr/>
        </p:nvSpPr>
        <p:spPr>
          <a:xfrm rot="0">
            <a:off x="5857368" y="5067300"/>
            <a:ext cx="6043168" cy="3406714"/>
          </a:xfrm>
          <a:prstGeom prst="rect">
            <a:avLst/>
          </a:prstGeom>
        </p:spPr>
        <p:txBody>
          <a:bodyPr anchor="t" rtlCol="false" tIns="0" lIns="0" bIns="0" rIns="0">
            <a:spAutoFit/>
          </a:bodyPr>
          <a:lstStyle/>
          <a:p>
            <a:pPr algn="ctr">
              <a:lnSpc>
                <a:spcPts val="5428"/>
              </a:lnSpc>
            </a:pPr>
            <a:r>
              <a:rPr lang="en-US" b="true" sz="3877">
                <a:solidFill>
                  <a:srgbClr val="FFFFFF"/>
                </a:solidFill>
                <a:latin typeface="Montserrat Semi-Bold"/>
                <a:ea typeface="Montserrat Semi-Bold"/>
                <a:cs typeface="Montserrat Semi-Bold"/>
                <a:sym typeface="Montserrat Semi-Bold"/>
              </a:rPr>
              <a:t>Block device drivers implement a request() function that handles both read and write operations.</a:t>
            </a:r>
          </a:p>
        </p:txBody>
      </p:sp>
      <p:sp>
        <p:nvSpPr>
          <p:cNvPr name="TextBox 26" id="26"/>
          <p:cNvSpPr txBox="true"/>
          <p:nvPr/>
        </p:nvSpPr>
        <p:spPr>
          <a:xfrm rot="0">
            <a:off x="12341008" y="5003832"/>
            <a:ext cx="5659728" cy="3460190"/>
          </a:xfrm>
          <a:prstGeom prst="rect">
            <a:avLst/>
          </a:prstGeom>
        </p:spPr>
        <p:txBody>
          <a:bodyPr anchor="t" rtlCol="false" tIns="0" lIns="0" bIns="0" rIns="0">
            <a:spAutoFit/>
          </a:bodyPr>
          <a:lstStyle/>
          <a:p>
            <a:pPr algn="ctr">
              <a:lnSpc>
                <a:spcPts val="4580"/>
              </a:lnSpc>
              <a:spcBef>
                <a:spcPct val="0"/>
              </a:spcBef>
            </a:pPr>
            <a:r>
              <a:rPr lang="en-US" b="true" sz="3272">
                <a:solidFill>
                  <a:srgbClr val="000000"/>
                </a:solidFill>
                <a:latin typeface="Montserrat Semi-Bold"/>
                <a:ea typeface="Montserrat Semi-Bold"/>
                <a:cs typeface="Montserrat Semi-Bold"/>
                <a:sym typeface="Montserrat Semi-Bold"/>
              </a:rPr>
              <a:t>The buffer cache is used to store recently accessed data, improving performance by reducing the need for physical disk access</a:t>
            </a:r>
          </a:p>
        </p:txBody>
      </p:sp>
      <p:sp>
        <p:nvSpPr>
          <p:cNvPr name="TextBox 27" id="27"/>
          <p:cNvSpPr txBox="true"/>
          <p:nvPr/>
        </p:nvSpPr>
        <p:spPr>
          <a:xfrm rot="0">
            <a:off x="16510806" y="8431547"/>
            <a:ext cx="1128031" cy="563499"/>
          </a:xfrm>
          <a:prstGeom prst="rect">
            <a:avLst/>
          </a:prstGeom>
        </p:spPr>
        <p:txBody>
          <a:bodyPr anchor="t" rtlCol="false" tIns="0" lIns="0" bIns="0" rIns="0">
            <a:spAutoFit/>
          </a:bodyPr>
          <a:lstStyle/>
          <a:p>
            <a:pPr algn="l">
              <a:lnSpc>
                <a:spcPts val="4116"/>
              </a:lnSpc>
              <a:spcBef>
                <a:spcPct val="0"/>
              </a:spcBef>
            </a:pPr>
            <a:r>
              <a:rPr lang="en-US" sz="2940">
                <a:solidFill>
                  <a:srgbClr val="FFFFFF"/>
                </a:solidFill>
                <a:latin typeface="Technocrat"/>
                <a:ea typeface="Technocrat"/>
                <a:cs typeface="Technocrat"/>
                <a:sym typeface="Technocrat"/>
              </a:rPr>
              <a:t>06</a:t>
            </a:r>
          </a:p>
        </p:txBody>
      </p:sp>
      <p:grpSp>
        <p:nvGrpSpPr>
          <p:cNvPr name="Group 28" id="28"/>
          <p:cNvGrpSpPr/>
          <p:nvPr/>
        </p:nvGrpSpPr>
        <p:grpSpPr>
          <a:xfrm rot="0">
            <a:off x="152400" y="-95812"/>
            <a:ext cx="12188608" cy="47625"/>
            <a:chOff x="0" y="0"/>
            <a:chExt cx="3210168" cy="12543"/>
          </a:xfrm>
        </p:grpSpPr>
        <p:sp>
          <p:nvSpPr>
            <p:cNvPr name="Freeform 29" id="29"/>
            <p:cNvSpPr/>
            <p:nvPr/>
          </p:nvSpPr>
          <p:spPr>
            <a:xfrm flipH="false" flipV="false" rot="0">
              <a:off x="0" y="0"/>
              <a:ext cx="3210168" cy="12543"/>
            </a:xfrm>
            <a:custGeom>
              <a:avLst/>
              <a:gdLst/>
              <a:ahLst/>
              <a:cxnLst/>
              <a:rect r="r" b="b" t="t" l="l"/>
              <a:pathLst>
                <a:path h="12543" w="3210168">
                  <a:moveTo>
                    <a:pt x="0" y="0"/>
                  </a:moveTo>
                  <a:lnTo>
                    <a:pt x="3210168" y="0"/>
                  </a:lnTo>
                  <a:lnTo>
                    <a:pt x="3210168" y="12543"/>
                  </a:lnTo>
                  <a:lnTo>
                    <a:pt x="0" y="12543"/>
                  </a:lnTo>
                  <a:close/>
                </a:path>
              </a:pathLst>
            </a:custGeom>
            <a:gradFill rotWithShape="true">
              <a:gsLst>
                <a:gs pos="0">
                  <a:srgbClr val="38025B">
                    <a:alpha val="100000"/>
                  </a:srgbClr>
                </a:gs>
                <a:gs pos="100000">
                  <a:srgbClr val="555555">
                    <a:alpha val="0"/>
                  </a:srgbClr>
                </a:gs>
              </a:gsLst>
              <a:lin ang="5400000"/>
            </a:gradFill>
          </p:spPr>
        </p:sp>
        <p:sp>
          <p:nvSpPr>
            <p:cNvPr name="TextBox 30" id="30"/>
            <p:cNvSpPr txBox="true"/>
            <p:nvPr/>
          </p:nvSpPr>
          <p:spPr>
            <a:xfrm>
              <a:off x="0" y="-38100"/>
              <a:ext cx="3210168" cy="50643"/>
            </a:xfrm>
            <a:prstGeom prst="rect">
              <a:avLst/>
            </a:prstGeom>
          </p:spPr>
          <p:txBody>
            <a:bodyPr anchor="ctr" rtlCol="false" tIns="50800" lIns="50800" bIns="50800" rIns="50800"/>
            <a:lstStyle/>
            <a:p>
              <a:pPr algn="ctr">
                <a:lnSpc>
                  <a:spcPts val="2083"/>
                </a:lnSpc>
              </a:pPr>
            </a:p>
          </p:txBody>
        </p:sp>
      </p:gr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0" y="9461343"/>
            <a:ext cx="18288000" cy="3086100"/>
            <a:chOff x="0" y="0"/>
            <a:chExt cx="4816593" cy="812800"/>
          </a:xfrm>
        </p:grpSpPr>
        <p:sp>
          <p:nvSpPr>
            <p:cNvPr name="Freeform 4" id="4"/>
            <p:cNvSpPr/>
            <p:nvPr/>
          </p:nvSpPr>
          <p:spPr>
            <a:xfrm flipH="false" flipV="false" rot="0">
              <a:off x="0" y="0"/>
              <a:ext cx="4816592" cy="812800"/>
            </a:xfrm>
            <a:custGeom>
              <a:avLst/>
              <a:gdLst/>
              <a:ahLst/>
              <a:cxnLst/>
              <a:rect r="r" b="b" t="t" l="l"/>
              <a:pathLst>
                <a:path h="812800" w="4816592">
                  <a:moveTo>
                    <a:pt x="0" y="0"/>
                  </a:moveTo>
                  <a:lnTo>
                    <a:pt x="4816592" y="0"/>
                  </a:lnTo>
                  <a:lnTo>
                    <a:pt x="4816592" y="812800"/>
                  </a:lnTo>
                  <a:lnTo>
                    <a:pt x="0" y="812800"/>
                  </a:lnTo>
                  <a:close/>
                </a:path>
              </a:pathLst>
            </a:custGeom>
            <a:solidFill>
              <a:srgbClr val="FEFEFE">
                <a:alpha val="36863"/>
              </a:srgbClr>
            </a:solidFill>
            <a:ln w="85725" cap="sq">
              <a:solidFill>
                <a:srgbClr val="FFFFFF">
                  <a:alpha val="36863"/>
                </a:srgbClr>
              </a:solidFill>
              <a:prstDash val="solid"/>
              <a:miter/>
            </a:ln>
          </p:spPr>
        </p:sp>
        <p:sp>
          <p:nvSpPr>
            <p:cNvPr name="TextBox 5" id="5"/>
            <p:cNvSpPr txBox="true"/>
            <p:nvPr/>
          </p:nvSpPr>
          <p:spPr>
            <a:xfrm>
              <a:off x="0" y="-38100"/>
              <a:ext cx="4816593" cy="850900"/>
            </a:xfrm>
            <a:prstGeom prst="rect">
              <a:avLst/>
            </a:prstGeom>
          </p:spPr>
          <p:txBody>
            <a:bodyPr anchor="ctr" rtlCol="false" tIns="50800" lIns="50800" bIns="50800" rIns="50800"/>
            <a:lstStyle/>
            <a:p>
              <a:pPr algn="ctr">
                <a:lnSpc>
                  <a:spcPts val="2083"/>
                </a:lnSpc>
              </a:pPr>
            </a:p>
          </p:txBody>
        </p:sp>
      </p:grpSp>
      <p:sp>
        <p:nvSpPr>
          <p:cNvPr name="TextBox 6" id="6"/>
          <p:cNvSpPr txBox="true"/>
          <p:nvPr/>
        </p:nvSpPr>
        <p:spPr>
          <a:xfrm rot="0">
            <a:off x="288093" y="454083"/>
            <a:ext cx="15149539" cy="2343346"/>
          </a:xfrm>
          <a:prstGeom prst="rect">
            <a:avLst/>
          </a:prstGeom>
        </p:spPr>
        <p:txBody>
          <a:bodyPr anchor="t" rtlCol="false" tIns="0" lIns="0" bIns="0" rIns="0">
            <a:spAutoFit/>
          </a:bodyPr>
          <a:lstStyle/>
          <a:p>
            <a:pPr algn="l">
              <a:lnSpc>
                <a:spcPts val="9439"/>
              </a:lnSpc>
            </a:pPr>
            <a:r>
              <a:rPr lang="en-US" sz="6742" b="true">
                <a:solidFill>
                  <a:srgbClr val="FFFFFF"/>
                </a:solidFill>
                <a:latin typeface="Montserrat Heavy"/>
                <a:ea typeface="Montserrat Heavy"/>
                <a:cs typeface="Montserrat Heavy"/>
                <a:sym typeface="Montserrat Heavy"/>
              </a:rPr>
              <a:t>NETWORK DEVICE DRIVERS</a:t>
            </a:r>
          </a:p>
          <a:p>
            <a:pPr algn="l">
              <a:lnSpc>
                <a:spcPts val="9439"/>
              </a:lnSpc>
              <a:spcBef>
                <a:spcPct val="0"/>
              </a:spcBef>
            </a:pPr>
          </a:p>
        </p:txBody>
      </p:sp>
      <p:sp>
        <p:nvSpPr>
          <p:cNvPr name="TextBox 7" id="7"/>
          <p:cNvSpPr txBox="true"/>
          <p:nvPr/>
        </p:nvSpPr>
        <p:spPr>
          <a:xfrm rot="0">
            <a:off x="2084394" y="2398808"/>
            <a:ext cx="15951336" cy="6229223"/>
          </a:xfrm>
          <a:prstGeom prst="rect">
            <a:avLst/>
          </a:prstGeom>
        </p:spPr>
        <p:txBody>
          <a:bodyPr anchor="t" rtlCol="false" tIns="0" lIns="0" bIns="0" rIns="0">
            <a:spAutoFit/>
          </a:bodyPr>
          <a:lstStyle/>
          <a:p>
            <a:pPr algn="l">
              <a:lnSpc>
                <a:spcPts val="7080"/>
              </a:lnSpc>
              <a:spcBef>
                <a:spcPct val="0"/>
              </a:spcBef>
            </a:pPr>
            <a:r>
              <a:rPr lang="en-US" sz="5057" b="true">
                <a:solidFill>
                  <a:srgbClr val="FFFFFF"/>
                </a:solidFill>
                <a:latin typeface="Montserrat Medium"/>
                <a:ea typeface="Montserrat Medium"/>
                <a:cs typeface="Montserrat Medium"/>
                <a:sym typeface="Montserrat Medium"/>
              </a:rPr>
              <a:t>-Are responsible for managing network interface cards (NICs) and facilitating communication between the computer and the network. They handle the transmission and reception of data packets, translating between the operating system's generic networking commands and the specific commands required by the NIC.</a:t>
            </a:r>
          </a:p>
        </p:txBody>
      </p:sp>
    </p:spTree>
  </p:cSld>
  <p:clrMapOvr>
    <a:masterClrMapping/>
  </p:clrMapOvr>
  <p:transition spd="fast">
    <p:circle/>
  </p:transition>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642546" y="295953"/>
            <a:ext cx="17002907" cy="1800486"/>
            <a:chOff x="0" y="0"/>
            <a:chExt cx="4478132" cy="474202"/>
          </a:xfrm>
        </p:grpSpPr>
        <p:sp>
          <p:nvSpPr>
            <p:cNvPr name="Freeform 4" id="4"/>
            <p:cNvSpPr/>
            <p:nvPr/>
          </p:nvSpPr>
          <p:spPr>
            <a:xfrm flipH="false" flipV="false" rot="0">
              <a:off x="0" y="0"/>
              <a:ext cx="4478132" cy="474202"/>
            </a:xfrm>
            <a:custGeom>
              <a:avLst/>
              <a:gdLst/>
              <a:ahLst/>
              <a:cxnLst/>
              <a:rect r="r" b="b" t="t" l="l"/>
              <a:pathLst>
                <a:path h="474202" w="4478132">
                  <a:moveTo>
                    <a:pt x="4478132" y="0"/>
                  </a:moveTo>
                  <a:lnTo>
                    <a:pt x="0" y="0"/>
                  </a:lnTo>
                  <a:lnTo>
                    <a:pt x="101600" y="237101"/>
                  </a:lnTo>
                  <a:lnTo>
                    <a:pt x="0" y="474202"/>
                  </a:lnTo>
                  <a:lnTo>
                    <a:pt x="4478132" y="474202"/>
                  </a:lnTo>
                  <a:lnTo>
                    <a:pt x="4376532" y="237101"/>
                  </a:lnTo>
                  <a:lnTo>
                    <a:pt x="4478132" y="0"/>
                  </a:lnTo>
                  <a:close/>
                </a:path>
              </a:pathLst>
            </a:custGeom>
            <a:solidFill>
              <a:srgbClr val="3D4984"/>
            </a:solidFill>
          </p:spPr>
        </p:sp>
        <p:sp>
          <p:nvSpPr>
            <p:cNvPr name="TextBox 5" id="5"/>
            <p:cNvSpPr txBox="true"/>
            <p:nvPr/>
          </p:nvSpPr>
          <p:spPr>
            <a:xfrm>
              <a:off x="88900" y="-38100"/>
              <a:ext cx="4300332" cy="512302"/>
            </a:xfrm>
            <a:prstGeom prst="rect">
              <a:avLst/>
            </a:prstGeom>
          </p:spPr>
          <p:txBody>
            <a:bodyPr anchor="ctr" rtlCol="false" tIns="50800" lIns="50800" bIns="50800" rIns="50800"/>
            <a:lstStyle/>
            <a:p>
              <a:pPr algn="ctr">
                <a:lnSpc>
                  <a:spcPts val="2748"/>
                </a:lnSpc>
              </a:pPr>
            </a:p>
          </p:txBody>
        </p:sp>
      </p:grpSp>
      <p:sp>
        <p:nvSpPr>
          <p:cNvPr name="TextBox 6" id="6"/>
          <p:cNvSpPr txBox="true"/>
          <p:nvPr/>
        </p:nvSpPr>
        <p:spPr>
          <a:xfrm rot="0">
            <a:off x="958640" y="234173"/>
            <a:ext cx="16230600" cy="1647821"/>
          </a:xfrm>
          <a:prstGeom prst="rect">
            <a:avLst/>
          </a:prstGeom>
        </p:spPr>
        <p:txBody>
          <a:bodyPr anchor="t" rtlCol="false" tIns="0" lIns="0" bIns="0" rIns="0">
            <a:spAutoFit/>
          </a:bodyPr>
          <a:lstStyle/>
          <a:p>
            <a:pPr algn="ctr">
              <a:lnSpc>
                <a:spcPts val="12600"/>
              </a:lnSpc>
            </a:pPr>
            <a:r>
              <a:rPr lang="en-US" sz="9000">
                <a:solidFill>
                  <a:srgbClr val="FFFFFF"/>
                </a:solidFill>
                <a:latin typeface="Scripter"/>
                <a:ea typeface="Scripter"/>
                <a:cs typeface="Scripter"/>
                <a:sym typeface="Scripter"/>
              </a:rPr>
              <a:t>Examples</a:t>
            </a:r>
          </a:p>
        </p:txBody>
      </p:sp>
      <p:sp>
        <p:nvSpPr>
          <p:cNvPr name="TextBox 7" id="7"/>
          <p:cNvSpPr txBox="true"/>
          <p:nvPr/>
        </p:nvSpPr>
        <p:spPr>
          <a:xfrm rot="0">
            <a:off x="-3665158" y="3000979"/>
            <a:ext cx="16230600" cy="1329042"/>
          </a:xfrm>
          <a:prstGeom prst="rect">
            <a:avLst/>
          </a:prstGeom>
        </p:spPr>
        <p:txBody>
          <a:bodyPr anchor="t" rtlCol="false" tIns="0" lIns="0" bIns="0" rIns="0">
            <a:spAutoFit/>
          </a:bodyPr>
          <a:lstStyle/>
          <a:p>
            <a:pPr algn="ctr">
              <a:lnSpc>
                <a:spcPts val="10220"/>
              </a:lnSpc>
            </a:pPr>
            <a:r>
              <a:rPr lang="en-US" sz="7300">
                <a:solidFill>
                  <a:srgbClr val="000000"/>
                </a:solidFill>
                <a:latin typeface="Scripter"/>
                <a:ea typeface="Scripter"/>
                <a:cs typeface="Scripter"/>
                <a:sym typeface="Scripter"/>
              </a:rPr>
              <a:t>   - Ethernet drivers</a:t>
            </a:r>
          </a:p>
        </p:txBody>
      </p:sp>
      <p:sp>
        <p:nvSpPr>
          <p:cNvPr name="TextBox 8" id="8"/>
          <p:cNvSpPr txBox="true"/>
          <p:nvPr/>
        </p:nvSpPr>
        <p:spPr>
          <a:xfrm rot="0">
            <a:off x="3566028" y="7158342"/>
            <a:ext cx="16230600" cy="1329042"/>
          </a:xfrm>
          <a:prstGeom prst="rect">
            <a:avLst/>
          </a:prstGeom>
        </p:spPr>
        <p:txBody>
          <a:bodyPr anchor="t" rtlCol="false" tIns="0" lIns="0" bIns="0" rIns="0">
            <a:spAutoFit/>
          </a:bodyPr>
          <a:lstStyle/>
          <a:p>
            <a:pPr algn="ctr">
              <a:lnSpc>
                <a:spcPts val="10220"/>
              </a:lnSpc>
            </a:pPr>
            <a:r>
              <a:rPr lang="en-US" sz="7300">
                <a:solidFill>
                  <a:srgbClr val="000000"/>
                </a:solidFill>
                <a:latin typeface="Scripter"/>
                <a:ea typeface="Scripter"/>
                <a:cs typeface="Scripter"/>
                <a:sym typeface="Scripter"/>
              </a:rPr>
              <a:t> - Bluetooth drivers</a:t>
            </a:r>
          </a:p>
        </p:txBody>
      </p:sp>
      <p:sp>
        <p:nvSpPr>
          <p:cNvPr name="TextBox 9" id="9"/>
          <p:cNvSpPr txBox="true"/>
          <p:nvPr/>
        </p:nvSpPr>
        <p:spPr>
          <a:xfrm rot="0">
            <a:off x="958640" y="4924425"/>
            <a:ext cx="16230600" cy="1329042"/>
          </a:xfrm>
          <a:prstGeom prst="rect">
            <a:avLst/>
          </a:prstGeom>
        </p:spPr>
        <p:txBody>
          <a:bodyPr anchor="t" rtlCol="false" tIns="0" lIns="0" bIns="0" rIns="0">
            <a:spAutoFit/>
          </a:bodyPr>
          <a:lstStyle/>
          <a:p>
            <a:pPr algn="ctr">
              <a:lnSpc>
                <a:spcPts val="10220"/>
              </a:lnSpc>
            </a:pPr>
            <a:r>
              <a:rPr lang="en-US" sz="7300">
                <a:solidFill>
                  <a:srgbClr val="000000"/>
                </a:solidFill>
                <a:latin typeface="Scripter"/>
                <a:ea typeface="Scripter"/>
                <a:cs typeface="Scripter"/>
                <a:sym typeface="Scripter"/>
              </a:rPr>
              <a:t>- Wi-Fi drivers</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15530278" y="184727"/>
            <a:ext cx="8561561" cy="8561561"/>
          </a:xfrm>
          <a:custGeom>
            <a:avLst/>
            <a:gdLst/>
            <a:ahLst/>
            <a:cxnLst/>
            <a:rect r="r" b="b" t="t" l="l"/>
            <a:pathLst>
              <a:path h="8561561" w="8561561">
                <a:moveTo>
                  <a:pt x="0" y="0"/>
                </a:moveTo>
                <a:lnTo>
                  <a:pt x="8561560" y="0"/>
                </a:lnTo>
                <a:lnTo>
                  <a:pt x="8561560" y="8561561"/>
                </a:lnTo>
                <a:lnTo>
                  <a:pt x="0" y="856156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0" y="-248212"/>
            <a:ext cx="18288000" cy="6808860"/>
            <a:chOff x="0" y="0"/>
            <a:chExt cx="4816593" cy="1793280"/>
          </a:xfrm>
        </p:grpSpPr>
        <p:sp>
          <p:nvSpPr>
            <p:cNvPr name="Freeform 5" id="5"/>
            <p:cNvSpPr/>
            <p:nvPr/>
          </p:nvSpPr>
          <p:spPr>
            <a:xfrm flipH="false" flipV="false" rot="0">
              <a:off x="0" y="0"/>
              <a:ext cx="4816592" cy="1793280"/>
            </a:xfrm>
            <a:custGeom>
              <a:avLst/>
              <a:gdLst/>
              <a:ahLst/>
              <a:cxnLst/>
              <a:rect r="r" b="b" t="t" l="l"/>
              <a:pathLst>
                <a:path h="1793280" w="4816592">
                  <a:moveTo>
                    <a:pt x="0" y="0"/>
                  </a:moveTo>
                  <a:lnTo>
                    <a:pt x="4816592" y="0"/>
                  </a:lnTo>
                  <a:lnTo>
                    <a:pt x="4816592" y="1793280"/>
                  </a:lnTo>
                  <a:lnTo>
                    <a:pt x="0" y="1793280"/>
                  </a:lnTo>
                  <a:close/>
                </a:path>
              </a:pathLst>
            </a:custGeom>
            <a:gradFill rotWithShape="true">
              <a:gsLst>
                <a:gs pos="0">
                  <a:srgbClr val="38025B">
                    <a:alpha val="100000"/>
                  </a:srgbClr>
                </a:gs>
                <a:gs pos="100000">
                  <a:srgbClr val="555555">
                    <a:alpha val="0"/>
                  </a:srgbClr>
                </a:gs>
              </a:gsLst>
              <a:lin ang="5400000"/>
            </a:gradFill>
          </p:spPr>
        </p:sp>
        <p:sp>
          <p:nvSpPr>
            <p:cNvPr name="TextBox 6" id="6"/>
            <p:cNvSpPr txBox="true"/>
            <p:nvPr/>
          </p:nvSpPr>
          <p:spPr>
            <a:xfrm>
              <a:off x="0" y="-38100"/>
              <a:ext cx="4816593" cy="1831380"/>
            </a:xfrm>
            <a:prstGeom prst="rect">
              <a:avLst/>
            </a:prstGeom>
          </p:spPr>
          <p:txBody>
            <a:bodyPr anchor="ctr" rtlCol="false" tIns="50800" lIns="50800" bIns="50800" rIns="50800"/>
            <a:lstStyle/>
            <a:p>
              <a:pPr algn="ctr">
                <a:lnSpc>
                  <a:spcPts val="2083"/>
                </a:lnSpc>
              </a:pPr>
            </a:p>
          </p:txBody>
        </p:sp>
      </p:grpSp>
      <p:grpSp>
        <p:nvGrpSpPr>
          <p:cNvPr name="Group 7" id="7"/>
          <p:cNvGrpSpPr/>
          <p:nvPr/>
        </p:nvGrpSpPr>
        <p:grpSpPr>
          <a:xfrm rot="0">
            <a:off x="0" y="9461343"/>
            <a:ext cx="18288000" cy="3086100"/>
            <a:chOff x="0" y="0"/>
            <a:chExt cx="4816593" cy="812800"/>
          </a:xfrm>
        </p:grpSpPr>
        <p:sp>
          <p:nvSpPr>
            <p:cNvPr name="Freeform 8" id="8"/>
            <p:cNvSpPr/>
            <p:nvPr/>
          </p:nvSpPr>
          <p:spPr>
            <a:xfrm flipH="false" flipV="false" rot="0">
              <a:off x="0" y="0"/>
              <a:ext cx="4816592" cy="812800"/>
            </a:xfrm>
            <a:custGeom>
              <a:avLst/>
              <a:gdLst/>
              <a:ahLst/>
              <a:cxnLst/>
              <a:rect r="r" b="b" t="t" l="l"/>
              <a:pathLst>
                <a:path h="812800" w="4816592">
                  <a:moveTo>
                    <a:pt x="0" y="0"/>
                  </a:moveTo>
                  <a:lnTo>
                    <a:pt x="4816592" y="0"/>
                  </a:lnTo>
                  <a:lnTo>
                    <a:pt x="4816592" y="812800"/>
                  </a:lnTo>
                  <a:lnTo>
                    <a:pt x="0" y="812800"/>
                  </a:lnTo>
                  <a:close/>
                </a:path>
              </a:pathLst>
            </a:custGeom>
            <a:solidFill>
              <a:srgbClr val="FEFEFE">
                <a:alpha val="36863"/>
              </a:srgbClr>
            </a:solidFill>
            <a:ln w="85725" cap="sq">
              <a:solidFill>
                <a:srgbClr val="FFFFFF">
                  <a:alpha val="36863"/>
                </a:srgbClr>
              </a:solidFill>
              <a:prstDash val="solid"/>
              <a:miter/>
            </a:ln>
          </p:spPr>
        </p:sp>
        <p:sp>
          <p:nvSpPr>
            <p:cNvPr name="TextBox 9" id="9"/>
            <p:cNvSpPr txBox="true"/>
            <p:nvPr/>
          </p:nvSpPr>
          <p:spPr>
            <a:xfrm>
              <a:off x="0" y="-38100"/>
              <a:ext cx="4816593" cy="850900"/>
            </a:xfrm>
            <a:prstGeom prst="rect">
              <a:avLst/>
            </a:prstGeom>
          </p:spPr>
          <p:txBody>
            <a:bodyPr anchor="ctr" rtlCol="false" tIns="50800" lIns="50800" bIns="50800" rIns="50800"/>
            <a:lstStyle/>
            <a:p>
              <a:pPr algn="ctr">
                <a:lnSpc>
                  <a:spcPts val="2083"/>
                </a:lnSpc>
              </a:pPr>
            </a:p>
          </p:txBody>
        </p:sp>
      </p:grpSp>
      <p:sp>
        <p:nvSpPr>
          <p:cNvPr name="TextBox 10" id="10"/>
          <p:cNvSpPr txBox="true"/>
          <p:nvPr/>
        </p:nvSpPr>
        <p:spPr>
          <a:xfrm rot="0">
            <a:off x="3172439" y="360865"/>
            <a:ext cx="11413025" cy="1202321"/>
          </a:xfrm>
          <a:prstGeom prst="rect">
            <a:avLst/>
          </a:prstGeom>
        </p:spPr>
        <p:txBody>
          <a:bodyPr anchor="t" rtlCol="false" tIns="0" lIns="0" bIns="0" rIns="0">
            <a:spAutoFit/>
          </a:bodyPr>
          <a:lstStyle/>
          <a:p>
            <a:pPr algn="ctr">
              <a:lnSpc>
                <a:spcPts val="9855"/>
              </a:lnSpc>
              <a:spcBef>
                <a:spcPct val="0"/>
              </a:spcBef>
            </a:pPr>
            <a:r>
              <a:rPr lang="en-US" b="true" sz="7039">
                <a:solidFill>
                  <a:srgbClr val="FFFFFF"/>
                </a:solidFill>
                <a:latin typeface="Montserrat Heavy"/>
                <a:ea typeface="Montserrat Heavy"/>
                <a:cs typeface="Montserrat Heavy"/>
                <a:sym typeface="Montserrat Heavy"/>
              </a:rPr>
              <a:t>FUNCTIONALITY:</a:t>
            </a:r>
          </a:p>
        </p:txBody>
      </p:sp>
      <p:sp>
        <p:nvSpPr>
          <p:cNvPr name="Freeform 11" id="11"/>
          <p:cNvSpPr/>
          <p:nvPr/>
        </p:nvSpPr>
        <p:spPr>
          <a:xfrm flipH="false" flipV="false" rot="0">
            <a:off x="-6383835" y="1937633"/>
            <a:ext cx="8561561" cy="8561561"/>
          </a:xfrm>
          <a:custGeom>
            <a:avLst/>
            <a:gdLst/>
            <a:ahLst/>
            <a:cxnLst/>
            <a:rect r="r" b="b" t="t" l="l"/>
            <a:pathLst>
              <a:path h="8561561" w="8561561">
                <a:moveTo>
                  <a:pt x="0" y="0"/>
                </a:moveTo>
                <a:lnTo>
                  <a:pt x="8561561" y="0"/>
                </a:lnTo>
                <a:lnTo>
                  <a:pt x="8561561" y="8561560"/>
                </a:lnTo>
                <a:lnTo>
                  <a:pt x="0" y="856156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12" id="12"/>
          <p:cNvGrpSpPr/>
          <p:nvPr/>
        </p:nvGrpSpPr>
        <p:grpSpPr>
          <a:xfrm rot="0">
            <a:off x="0" y="3156217"/>
            <a:ext cx="5704160" cy="6127820"/>
            <a:chOff x="0" y="0"/>
            <a:chExt cx="1502330" cy="1613912"/>
          </a:xfrm>
        </p:grpSpPr>
        <p:sp>
          <p:nvSpPr>
            <p:cNvPr name="Freeform 13" id="13"/>
            <p:cNvSpPr/>
            <p:nvPr/>
          </p:nvSpPr>
          <p:spPr>
            <a:xfrm flipH="false" flipV="false" rot="0">
              <a:off x="0" y="0"/>
              <a:ext cx="1502330" cy="1613912"/>
            </a:xfrm>
            <a:custGeom>
              <a:avLst/>
              <a:gdLst/>
              <a:ahLst/>
              <a:cxnLst/>
              <a:rect r="r" b="b" t="t" l="l"/>
              <a:pathLst>
                <a:path h="1613912" w="1502330">
                  <a:moveTo>
                    <a:pt x="0" y="0"/>
                  </a:moveTo>
                  <a:lnTo>
                    <a:pt x="1502330" y="0"/>
                  </a:lnTo>
                  <a:lnTo>
                    <a:pt x="1502330" y="1613912"/>
                  </a:lnTo>
                  <a:lnTo>
                    <a:pt x="0" y="1613912"/>
                  </a:lnTo>
                  <a:close/>
                </a:path>
              </a:pathLst>
            </a:custGeom>
            <a:solidFill>
              <a:srgbClr val="FEFEFE"/>
            </a:solidFill>
            <a:ln w="28575" cap="sq">
              <a:solidFill>
                <a:srgbClr val="FEFEFE"/>
              </a:solidFill>
              <a:prstDash val="solid"/>
              <a:miter/>
            </a:ln>
          </p:spPr>
        </p:sp>
        <p:sp>
          <p:nvSpPr>
            <p:cNvPr name="TextBox 14" id="14"/>
            <p:cNvSpPr txBox="true"/>
            <p:nvPr/>
          </p:nvSpPr>
          <p:spPr>
            <a:xfrm>
              <a:off x="0" y="-38100"/>
              <a:ext cx="1502330" cy="1652012"/>
            </a:xfrm>
            <a:prstGeom prst="rect">
              <a:avLst/>
            </a:prstGeom>
          </p:spPr>
          <p:txBody>
            <a:bodyPr anchor="ctr" rtlCol="false" tIns="50800" lIns="50800" bIns="50800" rIns="50800"/>
            <a:lstStyle/>
            <a:p>
              <a:pPr algn="ctr">
                <a:lnSpc>
                  <a:spcPts val="2083"/>
                </a:lnSpc>
              </a:pPr>
            </a:p>
          </p:txBody>
        </p:sp>
      </p:grpSp>
      <p:grpSp>
        <p:nvGrpSpPr>
          <p:cNvPr name="Group 15" id="15"/>
          <p:cNvGrpSpPr/>
          <p:nvPr/>
        </p:nvGrpSpPr>
        <p:grpSpPr>
          <a:xfrm rot="0">
            <a:off x="5704160" y="3156217"/>
            <a:ext cx="6349584" cy="6102083"/>
            <a:chOff x="0" y="0"/>
            <a:chExt cx="1672318" cy="1607133"/>
          </a:xfrm>
        </p:grpSpPr>
        <p:sp>
          <p:nvSpPr>
            <p:cNvPr name="Freeform 16" id="16"/>
            <p:cNvSpPr/>
            <p:nvPr/>
          </p:nvSpPr>
          <p:spPr>
            <a:xfrm flipH="false" flipV="false" rot="0">
              <a:off x="0" y="0"/>
              <a:ext cx="1672318" cy="1607133"/>
            </a:xfrm>
            <a:custGeom>
              <a:avLst/>
              <a:gdLst/>
              <a:ahLst/>
              <a:cxnLst/>
              <a:rect r="r" b="b" t="t" l="l"/>
              <a:pathLst>
                <a:path h="1607133" w="1672318">
                  <a:moveTo>
                    <a:pt x="0" y="0"/>
                  </a:moveTo>
                  <a:lnTo>
                    <a:pt x="1672318" y="0"/>
                  </a:lnTo>
                  <a:lnTo>
                    <a:pt x="1672318" y="1607133"/>
                  </a:lnTo>
                  <a:lnTo>
                    <a:pt x="0" y="1607133"/>
                  </a:lnTo>
                  <a:close/>
                </a:path>
              </a:pathLst>
            </a:custGeom>
            <a:solidFill>
              <a:srgbClr val="000000">
                <a:alpha val="0"/>
              </a:srgbClr>
            </a:solidFill>
            <a:ln w="28575" cap="sq">
              <a:solidFill>
                <a:srgbClr val="FEFEFE"/>
              </a:solidFill>
              <a:prstDash val="solid"/>
              <a:miter/>
            </a:ln>
          </p:spPr>
        </p:sp>
        <p:sp>
          <p:nvSpPr>
            <p:cNvPr name="TextBox 17" id="17"/>
            <p:cNvSpPr txBox="true"/>
            <p:nvPr/>
          </p:nvSpPr>
          <p:spPr>
            <a:xfrm>
              <a:off x="0" y="-38100"/>
              <a:ext cx="1672318" cy="1645233"/>
            </a:xfrm>
            <a:prstGeom prst="rect">
              <a:avLst/>
            </a:prstGeom>
          </p:spPr>
          <p:txBody>
            <a:bodyPr anchor="ctr" rtlCol="false" tIns="50800" lIns="50800" bIns="50800" rIns="50800"/>
            <a:lstStyle/>
            <a:p>
              <a:pPr algn="ctr">
                <a:lnSpc>
                  <a:spcPts val="2083"/>
                </a:lnSpc>
              </a:pPr>
            </a:p>
          </p:txBody>
        </p:sp>
      </p:grpSp>
      <p:grpSp>
        <p:nvGrpSpPr>
          <p:cNvPr name="Group 18" id="18"/>
          <p:cNvGrpSpPr/>
          <p:nvPr/>
        </p:nvGrpSpPr>
        <p:grpSpPr>
          <a:xfrm rot="0">
            <a:off x="12053744" y="3156217"/>
            <a:ext cx="6234256" cy="6102083"/>
            <a:chOff x="0" y="0"/>
            <a:chExt cx="1641944" cy="1607133"/>
          </a:xfrm>
        </p:grpSpPr>
        <p:sp>
          <p:nvSpPr>
            <p:cNvPr name="Freeform 19" id="19"/>
            <p:cNvSpPr/>
            <p:nvPr/>
          </p:nvSpPr>
          <p:spPr>
            <a:xfrm flipH="false" flipV="false" rot="0">
              <a:off x="0" y="0"/>
              <a:ext cx="1641944" cy="1607133"/>
            </a:xfrm>
            <a:custGeom>
              <a:avLst/>
              <a:gdLst/>
              <a:ahLst/>
              <a:cxnLst/>
              <a:rect r="r" b="b" t="t" l="l"/>
              <a:pathLst>
                <a:path h="1607133" w="1641944">
                  <a:moveTo>
                    <a:pt x="0" y="0"/>
                  </a:moveTo>
                  <a:lnTo>
                    <a:pt x="1641944" y="0"/>
                  </a:lnTo>
                  <a:lnTo>
                    <a:pt x="1641944" y="1607133"/>
                  </a:lnTo>
                  <a:lnTo>
                    <a:pt x="0" y="1607133"/>
                  </a:lnTo>
                  <a:close/>
                </a:path>
              </a:pathLst>
            </a:custGeom>
            <a:solidFill>
              <a:srgbClr val="FEFEFE"/>
            </a:solidFill>
            <a:ln w="28575" cap="sq">
              <a:solidFill>
                <a:srgbClr val="FEFEFE"/>
              </a:solidFill>
              <a:prstDash val="solid"/>
              <a:miter/>
            </a:ln>
          </p:spPr>
        </p:sp>
        <p:sp>
          <p:nvSpPr>
            <p:cNvPr name="TextBox 20" id="20"/>
            <p:cNvSpPr txBox="true"/>
            <p:nvPr/>
          </p:nvSpPr>
          <p:spPr>
            <a:xfrm>
              <a:off x="0" y="-38100"/>
              <a:ext cx="1641944" cy="1645233"/>
            </a:xfrm>
            <a:prstGeom prst="rect">
              <a:avLst/>
            </a:prstGeom>
          </p:spPr>
          <p:txBody>
            <a:bodyPr anchor="ctr" rtlCol="false" tIns="50800" lIns="50800" bIns="50800" rIns="50800"/>
            <a:lstStyle/>
            <a:p>
              <a:pPr algn="ctr">
                <a:lnSpc>
                  <a:spcPts val="2083"/>
                </a:lnSpc>
              </a:pPr>
            </a:p>
          </p:txBody>
        </p:sp>
      </p:grpSp>
      <p:sp>
        <p:nvSpPr>
          <p:cNvPr name="TextBox 21" id="21"/>
          <p:cNvSpPr txBox="true"/>
          <p:nvPr/>
        </p:nvSpPr>
        <p:spPr>
          <a:xfrm rot="0">
            <a:off x="-962387" y="3293347"/>
            <a:ext cx="7628935" cy="588085"/>
          </a:xfrm>
          <a:prstGeom prst="rect">
            <a:avLst/>
          </a:prstGeom>
        </p:spPr>
        <p:txBody>
          <a:bodyPr anchor="t" rtlCol="false" tIns="0" lIns="0" bIns="0" rIns="0">
            <a:spAutoFit/>
          </a:bodyPr>
          <a:lstStyle/>
          <a:p>
            <a:pPr algn="ctr">
              <a:lnSpc>
                <a:spcPts val="4860"/>
              </a:lnSpc>
              <a:spcBef>
                <a:spcPct val="0"/>
              </a:spcBef>
            </a:pPr>
            <a:r>
              <a:rPr lang="en-US" b="true" sz="3472">
                <a:solidFill>
                  <a:srgbClr val="3A1059"/>
                </a:solidFill>
                <a:latin typeface="Montserrat Ultra-Bold"/>
                <a:ea typeface="Montserrat Ultra-Bold"/>
                <a:cs typeface="Montserrat Ultra-Bold"/>
                <a:sym typeface="Montserrat Ultra-Bold"/>
              </a:rPr>
              <a:t>INTERRUPT HANDLING:</a:t>
            </a:r>
          </a:p>
        </p:txBody>
      </p:sp>
      <p:sp>
        <p:nvSpPr>
          <p:cNvPr name="TextBox 22" id="22"/>
          <p:cNvSpPr txBox="true"/>
          <p:nvPr/>
        </p:nvSpPr>
        <p:spPr>
          <a:xfrm rot="0">
            <a:off x="6093496" y="3293347"/>
            <a:ext cx="5807040" cy="1197685"/>
          </a:xfrm>
          <a:prstGeom prst="rect">
            <a:avLst/>
          </a:prstGeom>
        </p:spPr>
        <p:txBody>
          <a:bodyPr anchor="t" rtlCol="false" tIns="0" lIns="0" bIns="0" rIns="0">
            <a:spAutoFit/>
          </a:bodyPr>
          <a:lstStyle/>
          <a:p>
            <a:pPr algn="ctr">
              <a:lnSpc>
                <a:spcPts val="4860"/>
              </a:lnSpc>
              <a:spcBef>
                <a:spcPct val="0"/>
              </a:spcBef>
            </a:pPr>
            <a:r>
              <a:rPr lang="en-US" b="true" sz="3472">
                <a:solidFill>
                  <a:srgbClr val="EBF5FE"/>
                </a:solidFill>
                <a:latin typeface="Montserrat Bold"/>
                <a:ea typeface="Montserrat Bold"/>
                <a:cs typeface="Montserrat Bold"/>
                <a:sym typeface="Montserrat Bold"/>
              </a:rPr>
              <a:t>TRANSMISSION AND RECEPTION:</a:t>
            </a:r>
          </a:p>
        </p:txBody>
      </p:sp>
      <p:sp>
        <p:nvSpPr>
          <p:cNvPr name="TextBox 23" id="23"/>
          <p:cNvSpPr txBox="true"/>
          <p:nvPr/>
        </p:nvSpPr>
        <p:spPr>
          <a:xfrm rot="0">
            <a:off x="12561445" y="3225757"/>
            <a:ext cx="5218855" cy="1197685"/>
          </a:xfrm>
          <a:prstGeom prst="rect">
            <a:avLst/>
          </a:prstGeom>
        </p:spPr>
        <p:txBody>
          <a:bodyPr anchor="t" rtlCol="false" tIns="0" lIns="0" bIns="0" rIns="0">
            <a:spAutoFit/>
          </a:bodyPr>
          <a:lstStyle/>
          <a:p>
            <a:pPr algn="ctr">
              <a:lnSpc>
                <a:spcPts val="4860"/>
              </a:lnSpc>
              <a:spcBef>
                <a:spcPct val="0"/>
              </a:spcBef>
            </a:pPr>
            <a:r>
              <a:rPr lang="en-US" b="true" sz="3472">
                <a:solidFill>
                  <a:srgbClr val="3A1059"/>
                </a:solidFill>
                <a:latin typeface="Montserrat Ultra-Bold"/>
                <a:ea typeface="Montserrat Ultra-Bold"/>
                <a:cs typeface="Montserrat Ultra-Bold"/>
                <a:sym typeface="Montserrat Ultra-Bold"/>
              </a:rPr>
              <a:t>QUEUE MANAGEMENT:</a:t>
            </a:r>
          </a:p>
        </p:txBody>
      </p:sp>
      <p:sp>
        <p:nvSpPr>
          <p:cNvPr name="TextBox 24" id="24"/>
          <p:cNvSpPr txBox="true"/>
          <p:nvPr/>
        </p:nvSpPr>
        <p:spPr>
          <a:xfrm rot="0">
            <a:off x="-45228" y="4677808"/>
            <a:ext cx="5794615" cy="4317237"/>
          </a:xfrm>
          <a:prstGeom prst="rect">
            <a:avLst/>
          </a:prstGeom>
        </p:spPr>
        <p:txBody>
          <a:bodyPr anchor="t" rtlCol="false" tIns="0" lIns="0" bIns="0" rIns="0">
            <a:spAutoFit/>
          </a:bodyPr>
          <a:lstStyle/>
          <a:p>
            <a:pPr algn="ctr">
              <a:lnSpc>
                <a:spcPts val="5749"/>
              </a:lnSpc>
              <a:spcBef>
                <a:spcPct val="0"/>
              </a:spcBef>
            </a:pPr>
            <a:r>
              <a:rPr lang="en-US" b="true" sz="4106">
                <a:solidFill>
                  <a:srgbClr val="000000"/>
                </a:solidFill>
                <a:latin typeface="Montserrat Semi-Bold"/>
                <a:ea typeface="Montserrat Semi-Bold"/>
                <a:cs typeface="Montserrat Semi-Bold"/>
                <a:sym typeface="Montserrat Semi-Bold"/>
              </a:rPr>
              <a:t>Network drivers handle interrupts generated by the NIC, indicating the arrival of data packets.</a:t>
            </a:r>
          </a:p>
        </p:txBody>
      </p:sp>
      <p:sp>
        <p:nvSpPr>
          <p:cNvPr name="TextBox 25" id="25"/>
          <p:cNvSpPr txBox="true"/>
          <p:nvPr/>
        </p:nvSpPr>
        <p:spPr>
          <a:xfrm rot="0">
            <a:off x="5910135" y="4745145"/>
            <a:ext cx="6173762" cy="4385884"/>
          </a:xfrm>
          <a:prstGeom prst="rect">
            <a:avLst/>
          </a:prstGeom>
        </p:spPr>
        <p:txBody>
          <a:bodyPr anchor="t" rtlCol="false" tIns="0" lIns="0" bIns="0" rIns="0">
            <a:spAutoFit/>
          </a:bodyPr>
          <a:lstStyle/>
          <a:p>
            <a:pPr algn="ctr">
              <a:lnSpc>
                <a:spcPts val="5008"/>
              </a:lnSpc>
            </a:pPr>
            <a:r>
              <a:rPr lang="en-US" b="true" sz="3577">
                <a:solidFill>
                  <a:srgbClr val="FFFFFF"/>
                </a:solidFill>
                <a:latin typeface="Montserrat Semi-Bold"/>
                <a:ea typeface="Montserrat Semi-Bold"/>
                <a:cs typeface="Montserrat Semi-Bold"/>
                <a:sym typeface="Montserrat Semi-Bold"/>
              </a:rPr>
              <a:t>They manage the transmission of data packets from the computer to the network and the reception of packets from the network to the computer.</a:t>
            </a:r>
          </a:p>
        </p:txBody>
      </p:sp>
      <p:sp>
        <p:nvSpPr>
          <p:cNvPr name="TextBox 26" id="26"/>
          <p:cNvSpPr txBox="true"/>
          <p:nvPr/>
        </p:nvSpPr>
        <p:spPr>
          <a:xfrm rot="0">
            <a:off x="12197376" y="5468404"/>
            <a:ext cx="5946992" cy="3789896"/>
          </a:xfrm>
          <a:prstGeom prst="rect">
            <a:avLst/>
          </a:prstGeom>
        </p:spPr>
        <p:txBody>
          <a:bodyPr anchor="t" rtlCol="false" tIns="0" lIns="0" bIns="0" rIns="0">
            <a:spAutoFit/>
          </a:bodyPr>
          <a:lstStyle/>
          <a:p>
            <a:pPr algn="ctr">
              <a:lnSpc>
                <a:spcPts val="5107"/>
              </a:lnSpc>
            </a:pPr>
            <a:r>
              <a:rPr lang="en-US" sz="3648" b="true">
                <a:solidFill>
                  <a:srgbClr val="000000"/>
                </a:solidFill>
                <a:latin typeface="Montserrat Semi-Bold"/>
                <a:ea typeface="Montserrat Semi-Bold"/>
                <a:cs typeface="Montserrat Semi-Bold"/>
                <a:sym typeface="Montserrat Semi-Bold"/>
              </a:rPr>
              <a:t>Network drivers manage queues for incoming and outgoing data packets, ensuring efficient data flow.</a:t>
            </a:r>
          </a:p>
          <a:p>
            <a:pPr algn="ctr">
              <a:lnSpc>
                <a:spcPts val="4813"/>
              </a:lnSpc>
              <a:spcBef>
                <a:spcPct val="0"/>
              </a:spcBef>
            </a:pPr>
          </a:p>
        </p:txBody>
      </p:sp>
      <p:sp>
        <p:nvSpPr>
          <p:cNvPr name="TextBox 27" id="27"/>
          <p:cNvSpPr txBox="true"/>
          <p:nvPr/>
        </p:nvSpPr>
        <p:spPr>
          <a:xfrm rot="0">
            <a:off x="16510806" y="8431547"/>
            <a:ext cx="1128031" cy="563499"/>
          </a:xfrm>
          <a:prstGeom prst="rect">
            <a:avLst/>
          </a:prstGeom>
        </p:spPr>
        <p:txBody>
          <a:bodyPr anchor="t" rtlCol="false" tIns="0" lIns="0" bIns="0" rIns="0">
            <a:spAutoFit/>
          </a:bodyPr>
          <a:lstStyle/>
          <a:p>
            <a:pPr algn="l">
              <a:lnSpc>
                <a:spcPts val="4116"/>
              </a:lnSpc>
              <a:spcBef>
                <a:spcPct val="0"/>
              </a:spcBef>
            </a:pPr>
            <a:r>
              <a:rPr lang="en-US" sz="2940">
                <a:solidFill>
                  <a:srgbClr val="FFFFFF"/>
                </a:solidFill>
                <a:latin typeface="Technocrat"/>
                <a:ea typeface="Technocrat"/>
                <a:cs typeface="Technocrat"/>
                <a:sym typeface="Technocrat"/>
              </a:rPr>
              <a:t>06</a:t>
            </a:r>
          </a:p>
        </p:txBody>
      </p:sp>
      <p:grpSp>
        <p:nvGrpSpPr>
          <p:cNvPr name="Group 28" id="28"/>
          <p:cNvGrpSpPr/>
          <p:nvPr/>
        </p:nvGrpSpPr>
        <p:grpSpPr>
          <a:xfrm rot="0">
            <a:off x="152400" y="-95812"/>
            <a:ext cx="12188608" cy="47625"/>
            <a:chOff x="0" y="0"/>
            <a:chExt cx="3210168" cy="12543"/>
          </a:xfrm>
        </p:grpSpPr>
        <p:sp>
          <p:nvSpPr>
            <p:cNvPr name="Freeform 29" id="29"/>
            <p:cNvSpPr/>
            <p:nvPr/>
          </p:nvSpPr>
          <p:spPr>
            <a:xfrm flipH="false" flipV="false" rot="0">
              <a:off x="0" y="0"/>
              <a:ext cx="3210168" cy="12543"/>
            </a:xfrm>
            <a:custGeom>
              <a:avLst/>
              <a:gdLst/>
              <a:ahLst/>
              <a:cxnLst/>
              <a:rect r="r" b="b" t="t" l="l"/>
              <a:pathLst>
                <a:path h="12543" w="3210168">
                  <a:moveTo>
                    <a:pt x="0" y="0"/>
                  </a:moveTo>
                  <a:lnTo>
                    <a:pt x="3210168" y="0"/>
                  </a:lnTo>
                  <a:lnTo>
                    <a:pt x="3210168" y="12543"/>
                  </a:lnTo>
                  <a:lnTo>
                    <a:pt x="0" y="12543"/>
                  </a:lnTo>
                  <a:close/>
                </a:path>
              </a:pathLst>
            </a:custGeom>
            <a:gradFill rotWithShape="true">
              <a:gsLst>
                <a:gs pos="0">
                  <a:srgbClr val="38025B">
                    <a:alpha val="100000"/>
                  </a:srgbClr>
                </a:gs>
                <a:gs pos="100000">
                  <a:srgbClr val="555555">
                    <a:alpha val="0"/>
                  </a:srgbClr>
                </a:gs>
              </a:gsLst>
              <a:lin ang="5400000"/>
            </a:gradFill>
          </p:spPr>
        </p:sp>
        <p:sp>
          <p:nvSpPr>
            <p:cNvPr name="TextBox 30" id="30"/>
            <p:cNvSpPr txBox="true"/>
            <p:nvPr/>
          </p:nvSpPr>
          <p:spPr>
            <a:xfrm>
              <a:off x="0" y="-38100"/>
              <a:ext cx="3210168" cy="50643"/>
            </a:xfrm>
            <a:prstGeom prst="rect">
              <a:avLst/>
            </a:prstGeom>
          </p:spPr>
          <p:txBody>
            <a:bodyPr anchor="ctr" rtlCol="false" tIns="50800" lIns="50800" bIns="50800" rIns="50800"/>
            <a:lstStyle/>
            <a:p>
              <a:pPr algn="ctr">
                <a:lnSpc>
                  <a:spcPts val="2083"/>
                </a:lnSpc>
              </a:pPr>
            </a:p>
          </p:txBody>
        </p:sp>
      </p:gr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true" flipV="false" rot="1085182">
            <a:off x="11999541" y="1090355"/>
            <a:ext cx="5118959" cy="4523299"/>
          </a:xfrm>
          <a:custGeom>
            <a:avLst/>
            <a:gdLst/>
            <a:ahLst/>
            <a:cxnLst/>
            <a:rect r="r" b="b" t="t" l="l"/>
            <a:pathLst>
              <a:path h="4523299" w="5118959">
                <a:moveTo>
                  <a:pt x="5118959" y="0"/>
                </a:moveTo>
                <a:lnTo>
                  <a:pt x="0" y="0"/>
                </a:lnTo>
                <a:lnTo>
                  <a:pt x="0" y="4523299"/>
                </a:lnTo>
                <a:lnTo>
                  <a:pt x="5118959" y="4523299"/>
                </a:lnTo>
                <a:lnTo>
                  <a:pt x="5118959"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2244869" y="2767450"/>
            <a:ext cx="13540501" cy="7730649"/>
            <a:chOff x="0" y="0"/>
            <a:chExt cx="18054002" cy="10307532"/>
          </a:xfrm>
        </p:grpSpPr>
        <p:grpSp>
          <p:nvGrpSpPr>
            <p:cNvPr name="Group 5" id="5"/>
            <p:cNvGrpSpPr/>
            <p:nvPr/>
          </p:nvGrpSpPr>
          <p:grpSpPr>
            <a:xfrm rot="-208414">
              <a:off x="259418" y="516605"/>
              <a:ext cx="17328616" cy="9088764"/>
              <a:chOff x="0" y="0"/>
              <a:chExt cx="3077638" cy="1614204"/>
            </a:xfrm>
          </p:grpSpPr>
          <p:sp>
            <p:nvSpPr>
              <p:cNvPr name="Freeform 6" id="6"/>
              <p:cNvSpPr/>
              <p:nvPr/>
            </p:nvSpPr>
            <p:spPr>
              <a:xfrm flipH="false" flipV="false" rot="0">
                <a:off x="0" y="0"/>
                <a:ext cx="3077638" cy="1614204"/>
              </a:xfrm>
              <a:custGeom>
                <a:avLst/>
                <a:gdLst/>
                <a:ahLst/>
                <a:cxnLst/>
                <a:rect r="r" b="b" t="t" l="l"/>
                <a:pathLst>
                  <a:path h="1614204" w="3077638">
                    <a:moveTo>
                      <a:pt x="0" y="0"/>
                    </a:moveTo>
                    <a:lnTo>
                      <a:pt x="3077638" y="0"/>
                    </a:lnTo>
                    <a:lnTo>
                      <a:pt x="3077638" y="1614204"/>
                    </a:lnTo>
                    <a:lnTo>
                      <a:pt x="0" y="1614204"/>
                    </a:lnTo>
                    <a:close/>
                  </a:path>
                </a:pathLst>
              </a:custGeom>
              <a:solidFill>
                <a:srgbClr val="FFFFFF"/>
              </a:solidFill>
              <a:ln w="38100" cap="sq">
                <a:solidFill>
                  <a:srgbClr val="3D4984"/>
                </a:solidFill>
                <a:prstDash val="solid"/>
                <a:miter/>
              </a:ln>
            </p:spPr>
          </p:sp>
          <p:sp>
            <p:nvSpPr>
              <p:cNvPr name="TextBox 7" id="7"/>
              <p:cNvSpPr txBox="true"/>
              <p:nvPr/>
            </p:nvSpPr>
            <p:spPr>
              <a:xfrm>
                <a:off x="0" y="-28575"/>
                <a:ext cx="3077638" cy="1642779"/>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191834">
              <a:off x="485416" y="742603"/>
              <a:ext cx="17328616" cy="9088764"/>
              <a:chOff x="0" y="0"/>
              <a:chExt cx="3077638" cy="1614204"/>
            </a:xfrm>
          </p:grpSpPr>
          <p:sp>
            <p:nvSpPr>
              <p:cNvPr name="Freeform 9" id="9"/>
              <p:cNvSpPr/>
              <p:nvPr/>
            </p:nvSpPr>
            <p:spPr>
              <a:xfrm flipH="false" flipV="false" rot="0">
                <a:off x="0" y="0"/>
                <a:ext cx="3077638" cy="1614204"/>
              </a:xfrm>
              <a:custGeom>
                <a:avLst/>
                <a:gdLst/>
                <a:ahLst/>
                <a:cxnLst/>
                <a:rect r="r" b="b" t="t" l="l"/>
                <a:pathLst>
                  <a:path h="1614204" w="3077638">
                    <a:moveTo>
                      <a:pt x="0" y="0"/>
                    </a:moveTo>
                    <a:lnTo>
                      <a:pt x="3077638" y="0"/>
                    </a:lnTo>
                    <a:lnTo>
                      <a:pt x="3077638" y="1614204"/>
                    </a:lnTo>
                    <a:lnTo>
                      <a:pt x="0" y="1614204"/>
                    </a:lnTo>
                    <a:close/>
                  </a:path>
                </a:pathLst>
              </a:custGeom>
              <a:solidFill>
                <a:srgbClr val="FFFFFF"/>
              </a:solidFill>
              <a:ln w="38100" cap="sq">
                <a:solidFill>
                  <a:srgbClr val="3D4984"/>
                </a:solidFill>
                <a:prstDash val="solid"/>
                <a:miter/>
              </a:ln>
            </p:spPr>
          </p:sp>
          <p:sp>
            <p:nvSpPr>
              <p:cNvPr name="TextBox 10" id="10"/>
              <p:cNvSpPr txBox="true"/>
              <p:nvPr/>
            </p:nvSpPr>
            <p:spPr>
              <a:xfrm>
                <a:off x="0" y="-28575"/>
                <a:ext cx="3077638" cy="1642779"/>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66823">
              <a:off x="485416" y="742603"/>
              <a:ext cx="17328616" cy="9088764"/>
              <a:chOff x="0" y="0"/>
              <a:chExt cx="3077638" cy="1614204"/>
            </a:xfrm>
          </p:grpSpPr>
          <p:sp>
            <p:nvSpPr>
              <p:cNvPr name="Freeform 12" id="12"/>
              <p:cNvSpPr/>
              <p:nvPr/>
            </p:nvSpPr>
            <p:spPr>
              <a:xfrm flipH="false" flipV="false" rot="0">
                <a:off x="0" y="0"/>
                <a:ext cx="3077638" cy="1614204"/>
              </a:xfrm>
              <a:custGeom>
                <a:avLst/>
                <a:gdLst/>
                <a:ahLst/>
                <a:cxnLst/>
                <a:rect r="r" b="b" t="t" l="l"/>
                <a:pathLst>
                  <a:path h="1614204" w="3077638">
                    <a:moveTo>
                      <a:pt x="0" y="0"/>
                    </a:moveTo>
                    <a:lnTo>
                      <a:pt x="3077638" y="0"/>
                    </a:lnTo>
                    <a:lnTo>
                      <a:pt x="3077638" y="1614204"/>
                    </a:lnTo>
                    <a:lnTo>
                      <a:pt x="0" y="1614204"/>
                    </a:lnTo>
                    <a:close/>
                  </a:path>
                </a:pathLst>
              </a:custGeom>
              <a:solidFill>
                <a:srgbClr val="FFFFFF"/>
              </a:solidFill>
              <a:ln w="38100" cap="sq">
                <a:solidFill>
                  <a:srgbClr val="3D4984"/>
                </a:solidFill>
                <a:prstDash val="solid"/>
                <a:miter/>
              </a:ln>
            </p:spPr>
          </p:sp>
          <p:sp>
            <p:nvSpPr>
              <p:cNvPr name="TextBox 13" id="13"/>
              <p:cNvSpPr txBox="true"/>
              <p:nvPr/>
            </p:nvSpPr>
            <p:spPr>
              <a:xfrm>
                <a:off x="0" y="-28575"/>
                <a:ext cx="3077638" cy="1642779"/>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485416" y="742603"/>
              <a:ext cx="17328616" cy="9088764"/>
              <a:chOff x="0" y="0"/>
              <a:chExt cx="3077638" cy="1614204"/>
            </a:xfrm>
          </p:grpSpPr>
          <p:sp>
            <p:nvSpPr>
              <p:cNvPr name="Freeform 15" id="15"/>
              <p:cNvSpPr/>
              <p:nvPr/>
            </p:nvSpPr>
            <p:spPr>
              <a:xfrm flipH="false" flipV="false" rot="0">
                <a:off x="0" y="0"/>
                <a:ext cx="3077638" cy="1614204"/>
              </a:xfrm>
              <a:custGeom>
                <a:avLst/>
                <a:gdLst/>
                <a:ahLst/>
                <a:cxnLst/>
                <a:rect r="r" b="b" t="t" l="l"/>
                <a:pathLst>
                  <a:path h="1614204" w="3077638">
                    <a:moveTo>
                      <a:pt x="0" y="0"/>
                    </a:moveTo>
                    <a:lnTo>
                      <a:pt x="3077638" y="0"/>
                    </a:lnTo>
                    <a:lnTo>
                      <a:pt x="3077638" y="1614204"/>
                    </a:lnTo>
                    <a:lnTo>
                      <a:pt x="0" y="1614204"/>
                    </a:lnTo>
                    <a:close/>
                  </a:path>
                </a:pathLst>
              </a:custGeom>
              <a:solidFill>
                <a:srgbClr val="FFFFFF"/>
              </a:solidFill>
              <a:ln w="38100" cap="sq">
                <a:solidFill>
                  <a:srgbClr val="3D4984"/>
                </a:solidFill>
                <a:prstDash val="solid"/>
                <a:miter/>
              </a:ln>
            </p:spPr>
          </p:sp>
          <p:sp>
            <p:nvSpPr>
              <p:cNvPr name="TextBox 16" id="16"/>
              <p:cNvSpPr txBox="true"/>
              <p:nvPr/>
            </p:nvSpPr>
            <p:spPr>
              <a:xfrm>
                <a:off x="0" y="-28575"/>
                <a:ext cx="3077638" cy="1642779"/>
              </a:xfrm>
              <a:prstGeom prst="rect">
                <a:avLst/>
              </a:prstGeom>
            </p:spPr>
            <p:txBody>
              <a:bodyPr anchor="ctr" rtlCol="false" tIns="50800" lIns="50800" bIns="50800" rIns="50800"/>
              <a:lstStyle/>
              <a:p>
                <a:pPr algn="ctr">
                  <a:lnSpc>
                    <a:spcPts val="2659"/>
                  </a:lnSpc>
                </a:pPr>
              </a:p>
            </p:txBody>
          </p:sp>
        </p:grpSp>
      </p:grpSp>
      <p:sp>
        <p:nvSpPr>
          <p:cNvPr name="TextBox 17" id="17"/>
          <p:cNvSpPr txBox="true"/>
          <p:nvPr/>
        </p:nvSpPr>
        <p:spPr>
          <a:xfrm rot="0">
            <a:off x="3178066" y="3847743"/>
            <a:ext cx="15318994" cy="6873876"/>
          </a:xfrm>
          <a:prstGeom prst="rect">
            <a:avLst/>
          </a:prstGeom>
        </p:spPr>
        <p:txBody>
          <a:bodyPr anchor="t" rtlCol="false" tIns="0" lIns="0" bIns="0" rIns="0">
            <a:spAutoFit/>
          </a:bodyPr>
          <a:lstStyle/>
          <a:p>
            <a:pPr algn="l" marL="1403341" indent="-701670" lvl="1">
              <a:lnSpc>
                <a:spcPts val="9099"/>
              </a:lnSpc>
              <a:buFont typeface="Arial"/>
              <a:buChar char="•"/>
            </a:pPr>
            <a:r>
              <a:rPr lang="en-US" sz="6499">
                <a:solidFill>
                  <a:srgbClr val="EE0000"/>
                </a:solidFill>
                <a:latin typeface="Antic Bold"/>
                <a:ea typeface="Antic Bold"/>
                <a:cs typeface="Antic Bold"/>
                <a:sym typeface="Antic Bold"/>
              </a:rPr>
              <a:t>WILSON NAVAREZ</a:t>
            </a:r>
          </a:p>
          <a:p>
            <a:pPr algn="l" marL="1403341" indent="-701670" lvl="1">
              <a:lnSpc>
                <a:spcPts val="9099"/>
              </a:lnSpc>
              <a:buFont typeface="Arial"/>
              <a:buChar char="•"/>
            </a:pPr>
            <a:r>
              <a:rPr lang="en-US" sz="6499">
                <a:solidFill>
                  <a:srgbClr val="EE0000"/>
                </a:solidFill>
                <a:latin typeface="Antic Bold"/>
                <a:ea typeface="Antic Bold"/>
                <a:cs typeface="Antic Bold"/>
                <a:sym typeface="Antic Bold"/>
              </a:rPr>
              <a:t>JOVILYN MIE RADA</a:t>
            </a:r>
          </a:p>
          <a:p>
            <a:pPr algn="l" marL="1403341" indent="-701670" lvl="1">
              <a:lnSpc>
                <a:spcPts val="9099"/>
              </a:lnSpc>
              <a:buFont typeface="Arial"/>
              <a:buChar char="•"/>
            </a:pPr>
            <a:r>
              <a:rPr lang="en-US" sz="6499">
                <a:solidFill>
                  <a:srgbClr val="EE0000"/>
                </a:solidFill>
                <a:latin typeface="Antic Bold"/>
                <a:ea typeface="Antic Bold"/>
                <a:cs typeface="Antic Bold"/>
                <a:sym typeface="Antic Bold"/>
              </a:rPr>
              <a:t>JOHN KENNETH ABLAO</a:t>
            </a:r>
          </a:p>
          <a:p>
            <a:pPr algn="l" marL="1403341" indent="-701670" lvl="1">
              <a:lnSpc>
                <a:spcPts val="9099"/>
              </a:lnSpc>
              <a:buFont typeface="Arial"/>
              <a:buChar char="•"/>
            </a:pPr>
            <a:r>
              <a:rPr lang="en-US" sz="6499">
                <a:solidFill>
                  <a:srgbClr val="EE0000"/>
                </a:solidFill>
                <a:latin typeface="Antic Bold"/>
                <a:ea typeface="Antic Bold"/>
                <a:cs typeface="Antic Bold"/>
                <a:sym typeface="Antic Bold"/>
              </a:rPr>
              <a:t>CRISTIAN MARK CATILOC</a:t>
            </a:r>
          </a:p>
          <a:p>
            <a:pPr algn="l" marL="1403341" indent="-701670" lvl="1">
              <a:lnSpc>
                <a:spcPts val="9099"/>
              </a:lnSpc>
              <a:buFont typeface="Arial"/>
              <a:buChar char="•"/>
            </a:pPr>
            <a:r>
              <a:rPr lang="en-US" sz="6499">
                <a:solidFill>
                  <a:srgbClr val="EE0000"/>
                </a:solidFill>
                <a:latin typeface="Antic Bold"/>
                <a:ea typeface="Antic Bold"/>
                <a:cs typeface="Antic Bold"/>
                <a:sym typeface="Antic Bold"/>
              </a:rPr>
              <a:t>VEMARK MONDICO </a:t>
            </a:r>
          </a:p>
          <a:p>
            <a:pPr algn="l">
              <a:lnSpc>
                <a:spcPts val="9099"/>
              </a:lnSpc>
            </a:pPr>
          </a:p>
        </p:txBody>
      </p:sp>
      <p:grpSp>
        <p:nvGrpSpPr>
          <p:cNvPr name="Group 18" id="18"/>
          <p:cNvGrpSpPr/>
          <p:nvPr/>
        </p:nvGrpSpPr>
        <p:grpSpPr>
          <a:xfrm rot="3146640">
            <a:off x="15750824" y="7754465"/>
            <a:ext cx="2382434" cy="2508718"/>
            <a:chOff x="0" y="0"/>
            <a:chExt cx="3176579" cy="3344957"/>
          </a:xfrm>
        </p:grpSpPr>
        <p:sp>
          <p:nvSpPr>
            <p:cNvPr name="Freeform 19" id="19"/>
            <p:cNvSpPr/>
            <p:nvPr/>
          </p:nvSpPr>
          <p:spPr>
            <a:xfrm flipH="false" flipV="false" rot="5871076">
              <a:off x="115178" y="56095"/>
              <a:ext cx="1314322" cy="1378057"/>
            </a:xfrm>
            <a:custGeom>
              <a:avLst/>
              <a:gdLst/>
              <a:ahLst/>
              <a:cxnLst/>
              <a:rect r="r" b="b" t="t" l="l"/>
              <a:pathLst>
                <a:path h="1378057" w="1314322">
                  <a:moveTo>
                    <a:pt x="0" y="0"/>
                  </a:moveTo>
                  <a:lnTo>
                    <a:pt x="1314322" y="0"/>
                  </a:lnTo>
                  <a:lnTo>
                    <a:pt x="1314322" y="1378057"/>
                  </a:lnTo>
                  <a:lnTo>
                    <a:pt x="0" y="137805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0" id="20"/>
            <p:cNvSpPr/>
            <p:nvPr/>
          </p:nvSpPr>
          <p:spPr>
            <a:xfrm flipH="false" flipV="false" rot="-9991959">
              <a:off x="1719858" y="1226379"/>
              <a:ext cx="1314322" cy="1378057"/>
            </a:xfrm>
            <a:custGeom>
              <a:avLst/>
              <a:gdLst/>
              <a:ahLst/>
              <a:cxnLst/>
              <a:rect r="r" b="b" t="t" l="l"/>
              <a:pathLst>
                <a:path h="1378057" w="1314322">
                  <a:moveTo>
                    <a:pt x="0" y="0"/>
                  </a:moveTo>
                  <a:lnTo>
                    <a:pt x="1314322" y="0"/>
                  </a:lnTo>
                  <a:lnTo>
                    <a:pt x="1314322" y="1378057"/>
                  </a:lnTo>
                  <a:lnTo>
                    <a:pt x="0" y="137805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21" id="21"/>
            <p:cNvSpPr/>
            <p:nvPr/>
          </p:nvSpPr>
          <p:spPr>
            <a:xfrm flipH="false" flipV="false" rot="2245436">
              <a:off x="473625" y="1709367"/>
              <a:ext cx="1314322" cy="1378057"/>
            </a:xfrm>
            <a:custGeom>
              <a:avLst/>
              <a:gdLst/>
              <a:ahLst/>
              <a:cxnLst/>
              <a:rect r="r" b="b" t="t" l="l"/>
              <a:pathLst>
                <a:path h="1378057" w="1314322">
                  <a:moveTo>
                    <a:pt x="0" y="0"/>
                  </a:moveTo>
                  <a:lnTo>
                    <a:pt x="1314322" y="0"/>
                  </a:lnTo>
                  <a:lnTo>
                    <a:pt x="1314322" y="1378058"/>
                  </a:lnTo>
                  <a:lnTo>
                    <a:pt x="0" y="137805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grpSp>
      <p:grpSp>
        <p:nvGrpSpPr>
          <p:cNvPr name="Group 22" id="22"/>
          <p:cNvGrpSpPr/>
          <p:nvPr/>
        </p:nvGrpSpPr>
        <p:grpSpPr>
          <a:xfrm rot="0">
            <a:off x="1028700" y="407513"/>
            <a:ext cx="17002907" cy="1800486"/>
            <a:chOff x="0" y="0"/>
            <a:chExt cx="4478132" cy="474202"/>
          </a:xfrm>
        </p:grpSpPr>
        <p:sp>
          <p:nvSpPr>
            <p:cNvPr name="Freeform 23" id="23"/>
            <p:cNvSpPr/>
            <p:nvPr/>
          </p:nvSpPr>
          <p:spPr>
            <a:xfrm flipH="false" flipV="false" rot="0">
              <a:off x="0" y="0"/>
              <a:ext cx="4478132" cy="474202"/>
            </a:xfrm>
            <a:custGeom>
              <a:avLst/>
              <a:gdLst/>
              <a:ahLst/>
              <a:cxnLst/>
              <a:rect r="r" b="b" t="t" l="l"/>
              <a:pathLst>
                <a:path h="474202" w="4478132">
                  <a:moveTo>
                    <a:pt x="4478132" y="0"/>
                  </a:moveTo>
                  <a:lnTo>
                    <a:pt x="0" y="0"/>
                  </a:lnTo>
                  <a:lnTo>
                    <a:pt x="101600" y="237101"/>
                  </a:lnTo>
                  <a:lnTo>
                    <a:pt x="0" y="474202"/>
                  </a:lnTo>
                  <a:lnTo>
                    <a:pt x="4478132" y="474202"/>
                  </a:lnTo>
                  <a:lnTo>
                    <a:pt x="4376532" y="237101"/>
                  </a:lnTo>
                  <a:lnTo>
                    <a:pt x="4478132" y="0"/>
                  </a:lnTo>
                  <a:close/>
                </a:path>
              </a:pathLst>
            </a:custGeom>
            <a:solidFill>
              <a:srgbClr val="3D4984"/>
            </a:solidFill>
          </p:spPr>
        </p:sp>
        <p:sp>
          <p:nvSpPr>
            <p:cNvPr name="TextBox 24" id="24"/>
            <p:cNvSpPr txBox="true"/>
            <p:nvPr/>
          </p:nvSpPr>
          <p:spPr>
            <a:xfrm>
              <a:off x="88900" y="-38100"/>
              <a:ext cx="4300332" cy="512302"/>
            </a:xfrm>
            <a:prstGeom prst="rect">
              <a:avLst/>
            </a:prstGeom>
          </p:spPr>
          <p:txBody>
            <a:bodyPr anchor="ctr" rtlCol="false" tIns="50800" lIns="50800" bIns="50800" rIns="50800"/>
            <a:lstStyle/>
            <a:p>
              <a:pPr algn="ctr">
                <a:lnSpc>
                  <a:spcPts val="2748"/>
                </a:lnSpc>
              </a:pPr>
            </a:p>
          </p:txBody>
        </p:sp>
      </p:grpSp>
      <p:sp>
        <p:nvSpPr>
          <p:cNvPr name="TextBox 25" id="25"/>
          <p:cNvSpPr txBox="true"/>
          <p:nvPr/>
        </p:nvSpPr>
        <p:spPr>
          <a:xfrm rot="0">
            <a:off x="1028700" y="352525"/>
            <a:ext cx="16230600" cy="1895481"/>
          </a:xfrm>
          <a:prstGeom prst="rect">
            <a:avLst/>
          </a:prstGeom>
        </p:spPr>
        <p:txBody>
          <a:bodyPr anchor="t" rtlCol="false" tIns="0" lIns="0" bIns="0" rIns="0">
            <a:spAutoFit/>
          </a:bodyPr>
          <a:lstStyle/>
          <a:p>
            <a:pPr algn="ctr">
              <a:lnSpc>
                <a:spcPts val="14699"/>
              </a:lnSpc>
            </a:pPr>
            <a:r>
              <a:rPr lang="en-US" sz="10499">
                <a:solidFill>
                  <a:srgbClr val="FFFFFF"/>
                </a:solidFill>
                <a:latin typeface="Scripter"/>
                <a:ea typeface="Scripter"/>
                <a:cs typeface="Scripter"/>
                <a:sym typeface="Scripter"/>
              </a:rPr>
              <a:t>group 1</a:t>
            </a:r>
          </a:p>
        </p:txBody>
      </p:sp>
    </p:spTree>
  </p:cSld>
  <p:clrMapOvr>
    <a:masterClrMapping/>
  </p:clrMapOvr>
  <p:transition spd="fast">
    <p:fade/>
  </p:transition>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0" y="0"/>
            <a:ext cx="18288000" cy="8555372"/>
            <a:chOff x="0" y="0"/>
            <a:chExt cx="4816593" cy="2253267"/>
          </a:xfrm>
        </p:grpSpPr>
        <p:sp>
          <p:nvSpPr>
            <p:cNvPr name="Freeform 4" id="4"/>
            <p:cNvSpPr/>
            <p:nvPr/>
          </p:nvSpPr>
          <p:spPr>
            <a:xfrm flipH="false" flipV="false" rot="0">
              <a:off x="0" y="0"/>
              <a:ext cx="4816592" cy="2253267"/>
            </a:xfrm>
            <a:custGeom>
              <a:avLst/>
              <a:gdLst/>
              <a:ahLst/>
              <a:cxnLst/>
              <a:rect r="r" b="b" t="t" l="l"/>
              <a:pathLst>
                <a:path h="2253267" w="4816592">
                  <a:moveTo>
                    <a:pt x="0" y="0"/>
                  </a:moveTo>
                  <a:lnTo>
                    <a:pt x="4816592" y="0"/>
                  </a:lnTo>
                  <a:lnTo>
                    <a:pt x="4816592" y="2253267"/>
                  </a:lnTo>
                  <a:lnTo>
                    <a:pt x="0" y="2253267"/>
                  </a:lnTo>
                  <a:close/>
                </a:path>
              </a:pathLst>
            </a:custGeom>
            <a:gradFill rotWithShape="true">
              <a:gsLst>
                <a:gs pos="0">
                  <a:srgbClr val="38025B">
                    <a:alpha val="100000"/>
                  </a:srgbClr>
                </a:gs>
                <a:gs pos="100000">
                  <a:srgbClr val="555555">
                    <a:alpha val="0"/>
                  </a:srgbClr>
                </a:gs>
              </a:gsLst>
              <a:lin ang="5400000"/>
            </a:gradFill>
          </p:spPr>
        </p:sp>
        <p:sp>
          <p:nvSpPr>
            <p:cNvPr name="TextBox 5" id="5"/>
            <p:cNvSpPr txBox="true"/>
            <p:nvPr/>
          </p:nvSpPr>
          <p:spPr>
            <a:xfrm>
              <a:off x="0" y="-38100"/>
              <a:ext cx="4816593" cy="2291367"/>
            </a:xfrm>
            <a:prstGeom prst="rect">
              <a:avLst/>
            </a:prstGeom>
          </p:spPr>
          <p:txBody>
            <a:bodyPr anchor="ctr" rtlCol="false" tIns="50800" lIns="50800" bIns="50800" rIns="50800"/>
            <a:lstStyle/>
            <a:p>
              <a:pPr algn="ctr">
                <a:lnSpc>
                  <a:spcPts val="2083"/>
                </a:lnSpc>
              </a:pPr>
            </a:p>
          </p:txBody>
        </p:sp>
      </p:grpSp>
      <p:sp>
        <p:nvSpPr>
          <p:cNvPr name="Freeform 6" id="6"/>
          <p:cNvSpPr/>
          <p:nvPr/>
        </p:nvSpPr>
        <p:spPr>
          <a:xfrm flipH="false" flipV="false" rot="0">
            <a:off x="16338360" y="8337360"/>
            <a:ext cx="920940" cy="920940"/>
          </a:xfrm>
          <a:custGeom>
            <a:avLst/>
            <a:gdLst/>
            <a:ahLst/>
            <a:cxnLst/>
            <a:rect r="r" b="b" t="t" l="l"/>
            <a:pathLst>
              <a:path h="920940" w="920940">
                <a:moveTo>
                  <a:pt x="0" y="0"/>
                </a:moveTo>
                <a:lnTo>
                  <a:pt x="920940" y="0"/>
                </a:lnTo>
                <a:lnTo>
                  <a:pt x="920940" y="920940"/>
                </a:lnTo>
                <a:lnTo>
                  <a:pt x="0" y="92094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14458457" y="-1028700"/>
            <a:ext cx="5097464" cy="4912102"/>
          </a:xfrm>
          <a:custGeom>
            <a:avLst/>
            <a:gdLst/>
            <a:ahLst/>
            <a:cxnLst/>
            <a:rect r="r" b="b" t="t" l="l"/>
            <a:pathLst>
              <a:path h="4912102" w="5097464">
                <a:moveTo>
                  <a:pt x="0" y="0"/>
                </a:moveTo>
                <a:lnTo>
                  <a:pt x="5097464" y="0"/>
                </a:lnTo>
                <a:lnTo>
                  <a:pt x="5097464" y="4912102"/>
                </a:lnTo>
                <a:lnTo>
                  <a:pt x="0" y="4912102"/>
                </a:lnTo>
                <a:lnTo>
                  <a:pt x="0" y="0"/>
                </a:lnTo>
                <a:close/>
              </a:path>
            </a:pathLst>
          </a:custGeom>
          <a:blipFill>
            <a:blip r:embed="rId5">
              <a:alphaModFix amt="21999"/>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9820491">
            <a:off x="-2076248" y="5564614"/>
            <a:ext cx="4750973" cy="4578210"/>
          </a:xfrm>
          <a:custGeom>
            <a:avLst/>
            <a:gdLst/>
            <a:ahLst/>
            <a:cxnLst/>
            <a:rect r="r" b="b" t="t" l="l"/>
            <a:pathLst>
              <a:path h="4578210" w="4750973">
                <a:moveTo>
                  <a:pt x="0" y="0"/>
                </a:moveTo>
                <a:lnTo>
                  <a:pt x="4750973" y="0"/>
                </a:lnTo>
                <a:lnTo>
                  <a:pt x="4750973" y="4578211"/>
                </a:lnTo>
                <a:lnTo>
                  <a:pt x="0" y="4578211"/>
                </a:lnTo>
                <a:lnTo>
                  <a:pt x="0" y="0"/>
                </a:lnTo>
                <a:close/>
              </a:path>
            </a:pathLst>
          </a:custGeom>
          <a:blipFill>
            <a:blip r:embed="rId5">
              <a:alphaModFix amt="21999"/>
              <a:extLst>
                <a:ext uri="{96DAC541-7B7A-43D3-8B79-37D633B846F1}">
                  <asvg:svgBlip xmlns:asvg="http://schemas.microsoft.com/office/drawing/2016/SVG/main" r:embed="rId6"/>
                </a:ext>
              </a:extLst>
            </a:blip>
            <a:stretch>
              <a:fillRect l="0" t="0" r="0" b="0"/>
            </a:stretch>
          </a:blipFill>
        </p:spPr>
      </p:sp>
      <p:sp>
        <p:nvSpPr>
          <p:cNvPr name="TextBox 9" id="9"/>
          <p:cNvSpPr txBox="true"/>
          <p:nvPr/>
        </p:nvSpPr>
        <p:spPr>
          <a:xfrm rot="0">
            <a:off x="3631965" y="3800298"/>
            <a:ext cx="10649258" cy="1769204"/>
          </a:xfrm>
          <a:prstGeom prst="rect">
            <a:avLst/>
          </a:prstGeom>
        </p:spPr>
        <p:txBody>
          <a:bodyPr anchor="t" rtlCol="false" tIns="0" lIns="0" bIns="0" rIns="0">
            <a:spAutoFit/>
          </a:bodyPr>
          <a:lstStyle/>
          <a:p>
            <a:pPr algn="ctr">
              <a:lnSpc>
                <a:spcPts val="14567"/>
              </a:lnSpc>
              <a:spcBef>
                <a:spcPct val="0"/>
              </a:spcBef>
            </a:pPr>
            <a:r>
              <a:rPr lang="en-US" b="true" sz="10405">
                <a:solidFill>
                  <a:srgbClr val="FFFFFF"/>
                </a:solidFill>
                <a:latin typeface="Montserrat Heavy"/>
                <a:ea typeface="Montserrat Heavy"/>
                <a:cs typeface="Montserrat Heavy"/>
                <a:sym typeface="Montserrat Heavy"/>
              </a:rPr>
              <a:t>THANK YOU!</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0" y="9461343"/>
            <a:ext cx="18288000" cy="3086100"/>
            <a:chOff x="0" y="0"/>
            <a:chExt cx="4816593" cy="812800"/>
          </a:xfrm>
        </p:grpSpPr>
        <p:sp>
          <p:nvSpPr>
            <p:cNvPr name="Freeform 4" id="4"/>
            <p:cNvSpPr/>
            <p:nvPr/>
          </p:nvSpPr>
          <p:spPr>
            <a:xfrm flipH="false" flipV="false" rot="0">
              <a:off x="0" y="0"/>
              <a:ext cx="4816592" cy="812800"/>
            </a:xfrm>
            <a:custGeom>
              <a:avLst/>
              <a:gdLst/>
              <a:ahLst/>
              <a:cxnLst/>
              <a:rect r="r" b="b" t="t" l="l"/>
              <a:pathLst>
                <a:path h="812800" w="4816592">
                  <a:moveTo>
                    <a:pt x="0" y="0"/>
                  </a:moveTo>
                  <a:lnTo>
                    <a:pt x="4816592" y="0"/>
                  </a:lnTo>
                  <a:lnTo>
                    <a:pt x="4816592" y="812800"/>
                  </a:lnTo>
                  <a:lnTo>
                    <a:pt x="0" y="812800"/>
                  </a:lnTo>
                  <a:close/>
                </a:path>
              </a:pathLst>
            </a:custGeom>
            <a:solidFill>
              <a:srgbClr val="FEFEFE">
                <a:alpha val="36863"/>
              </a:srgbClr>
            </a:solidFill>
            <a:ln w="85725" cap="sq">
              <a:solidFill>
                <a:srgbClr val="FFFFFF">
                  <a:alpha val="36863"/>
                </a:srgbClr>
              </a:solidFill>
              <a:prstDash val="solid"/>
              <a:miter/>
            </a:ln>
          </p:spPr>
        </p:sp>
        <p:sp>
          <p:nvSpPr>
            <p:cNvPr name="TextBox 5" id="5"/>
            <p:cNvSpPr txBox="true"/>
            <p:nvPr/>
          </p:nvSpPr>
          <p:spPr>
            <a:xfrm>
              <a:off x="0" y="-38100"/>
              <a:ext cx="4816593" cy="850900"/>
            </a:xfrm>
            <a:prstGeom prst="rect">
              <a:avLst/>
            </a:prstGeom>
          </p:spPr>
          <p:txBody>
            <a:bodyPr anchor="ctr" rtlCol="false" tIns="50800" lIns="50800" bIns="50800" rIns="50800"/>
            <a:lstStyle/>
            <a:p>
              <a:pPr algn="ctr">
                <a:lnSpc>
                  <a:spcPts val="2083"/>
                </a:lnSpc>
              </a:pPr>
            </a:p>
          </p:txBody>
        </p:sp>
      </p:grpSp>
      <p:sp>
        <p:nvSpPr>
          <p:cNvPr name="TextBox 6" id="6"/>
          <p:cNvSpPr txBox="true"/>
          <p:nvPr/>
        </p:nvSpPr>
        <p:spPr>
          <a:xfrm rot="0">
            <a:off x="1754862" y="895350"/>
            <a:ext cx="15149539" cy="3533971"/>
          </a:xfrm>
          <a:prstGeom prst="rect">
            <a:avLst/>
          </a:prstGeom>
        </p:spPr>
        <p:txBody>
          <a:bodyPr anchor="t" rtlCol="false" tIns="0" lIns="0" bIns="0" rIns="0">
            <a:spAutoFit/>
          </a:bodyPr>
          <a:lstStyle/>
          <a:p>
            <a:pPr algn="l">
              <a:lnSpc>
                <a:spcPts val="9439"/>
              </a:lnSpc>
            </a:pPr>
            <a:r>
              <a:rPr lang="en-US" sz="6742" b="true">
                <a:solidFill>
                  <a:srgbClr val="FFFFFF"/>
                </a:solidFill>
                <a:latin typeface="Montserrat Heavy"/>
                <a:ea typeface="Montserrat Heavy"/>
                <a:cs typeface="Montserrat Heavy"/>
                <a:sym typeface="Montserrat Heavy"/>
              </a:rPr>
              <a:t>CHARACTER DEVICE DRIVER</a:t>
            </a:r>
          </a:p>
          <a:p>
            <a:pPr algn="l">
              <a:lnSpc>
                <a:spcPts val="9439"/>
              </a:lnSpc>
            </a:pPr>
          </a:p>
          <a:p>
            <a:pPr algn="l">
              <a:lnSpc>
                <a:spcPts val="9439"/>
              </a:lnSpc>
              <a:spcBef>
                <a:spcPct val="0"/>
              </a:spcBef>
            </a:pPr>
          </a:p>
        </p:txBody>
      </p:sp>
      <p:sp>
        <p:nvSpPr>
          <p:cNvPr name="TextBox 7" id="7"/>
          <p:cNvSpPr txBox="true"/>
          <p:nvPr/>
        </p:nvSpPr>
        <p:spPr>
          <a:xfrm rot="0">
            <a:off x="2907417" y="2866034"/>
            <a:ext cx="14562629" cy="5282999"/>
          </a:xfrm>
          <a:prstGeom prst="rect">
            <a:avLst/>
          </a:prstGeom>
        </p:spPr>
        <p:txBody>
          <a:bodyPr anchor="t" rtlCol="false" tIns="0" lIns="0" bIns="0" rIns="0">
            <a:spAutoFit/>
          </a:bodyPr>
          <a:lstStyle/>
          <a:p>
            <a:pPr algn="l">
              <a:lnSpc>
                <a:spcPts val="7011"/>
              </a:lnSpc>
              <a:spcBef>
                <a:spcPct val="0"/>
              </a:spcBef>
            </a:pPr>
            <a:r>
              <a:rPr lang="en-US" sz="5007" b="true">
                <a:solidFill>
                  <a:srgbClr val="FFFFFF"/>
                </a:solidFill>
                <a:latin typeface="Montserrat Medium"/>
                <a:ea typeface="Montserrat Medium"/>
                <a:cs typeface="Montserrat Medium"/>
                <a:sym typeface="Montserrat Medium"/>
              </a:rPr>
              <a:t> -are responsible for managing devices that handle data as a stream of bytes, typically in a sequential manner. They are designed for devices that transfer relatively small amounts of data and do not require random access.</a:t>
            </a:r>
          </a:p>
        </p:txBody>
      </p:sp>
    </p:spTree>
  </p:cSld>
  <p:clrMapOvr>
    <a:masterClrMapping/>
  </p:clrMapOvr>
  <p:transition spd="fast">
    <p:push dir="l"/>
  </p:transition>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0" y="0"/>
            <a:ext cx="18288000" cy="8555372"/>
            <a:chOff x="0" y="0"/>
            <a:chExt cx="4816593" cy="2253267"/>
          </a:xfrm>
        </p:grpSpPr>
        <p:sp>
          <p:nvSpPr>
            <p:cNvPr name="Freeform 4" id="4"/>
            <p:cNvSpPr/>
            <p:nvPr/>
          </p:nvSpPr>
          <p:spPr>
            <a:xfrm flipH="false" flipV="false" rot="0">
              <a:off x="0" y="0"/>
              <a:ext cx="4816592" cy="2253267"/>
            </a:xfrm>
            <a:custGeom>
              <a:avLst/>
              <a:gdLst/>
              <a:ahLst/>
              <a:cxnLst/>
              <a:rect r="r" b="b" t="t" l="l"/>
              <a:pathLst>
                <a:path h="2253267" w="4816592">
                  <a:moveTo>
                    <a:pt x="0" y="0"/>
                  </a:moveTo>
                  <a:lnTo>
                    <a:pt x="4816592" y="0"/>
                  </a:lnTo>
                  <a:lnTo>
                    <a:pt x="4816592" y="2253267"/>
                  </a:lnTo>
                  <a:lnTo>
                    <a:pt x="0" y="2253267"/>
                  </a:lnTo>
                  <a:close/>
                </a:path>
              </a:pathLst>
            </a:custGeom>
            <a:gradFill rotWithShape="true">
              <a:gsLst>
                <a:gs pos="0">
                  <a:srgbClr val="38025B">
                    <a:alpha val="100000"/>
                  </a:srgbClr>
                </a:gs>
                <a:gs pos="100000">
                  <a:srgbClr val="555555">
                    <a:alpha val="0"/>
                  </a:srgbClr>
                </a:gs>
              </a:gsLst>
              <a:lin ang="5400000"/>
            </a:gradFill>
          </p:spPr>
        </p:sp>
        <p:sp>
          <p:nvSpPr>
            <p:cNvPr name="TextBox 5" id="5"/>
            <p:cNvSpPr txBox="true"/>
            <p:nvPr/>
          </p:nvSpPr>
          <p:spPr>
            <a:xfrm>
              <a:off x="0" y="-38100"/>
              <a:ext cx="4816593" cy="2291367"/>
            </a:xfrm>
            <a:prstGeom prst="rect">
              <a:avLst/>
            </a:prstGeom>
          </p:spPr>
          <p:txBody>
            <a:bodyPr anchor="ctr" rtlCol="false" tIns="50800" lIns="50800" bIns="50800" rIns="50800"/>
            <a:lstStyle/>
            <a:p>
              <a:pPr algn="ctr">
                <a:lnSpc>
                  <a:spcPts val="2083"/>
                </a:lnSpc>
              </a:pPr>
            </a:p>
          </p:txBody>
        </p:sp>
      </p:grpSp>
      <p:grpSp>
        <p:nvGrpSpPr>
          <p:cNvPr name="Group 6" id="6"/>
          <p:cNvGrpSpPr/>
          <p:nvPr/>
        </p:nvGrpSpPr>
        <p:grpSpPr>
          <a:xfrm rot="0">
            <a:off x="0" y="9461343"/>
            <a:ext cx="18288000" cy="3086100"/>
            <a:chOff x="0" y="0"/>
            <a:chExt cx="4816593" cy="812800"/>
          </a:xfrm>
        </p:grpSpPr>
        <p:sp>
          <p:nvSpPr>
            <p:cNvPr name="Freeform 7" id="7"/>
            <p:cNvSpPr/>
            <p:nvPr/>
          </p:nvSpPr>
          <p:spPr>
            <a:xfrm flipH="false" flipV="false" rot="0">
              <a:off x="0" y="0"/>
              <a:ext cx="4816592" cy="812800"/>
            </a:xfrm>
            <a:custGeom>
              <a:avLst/>
              <a:gdLst/>
              <a:ahLst/>
              <a:cxnLst/>
              <a:rect r="r" b="b" t="t" l="l"/>
              <a:pathLst>
                <a:path h="812800" w="4816592">
                  <a:moveTo>
                    <a:pt x="0" y="0"/>
                  </a:moveTo>
                  <a:lnTo>
                    <a:pt x="4816592" y="0"/>
                  </a:lnTo>
                  <a:lnTo>
                    <a:pt x="4816592" y="812800"/>
                  </a:lnTo>
                  <a:lnTo>
                    <a:pt x="0" y="812800"/>
                  </a:lnTo>
                  <a:close/>
                </a:path>
              </a:pathLst>
            </a:custGeom>
            <a:solidFill>
              <a:srgbClr val="FEFEFE">
                <a:alpha val="36863"/>
              </a:srgbClr>
            </a:solidFill>
            <a:ln w="85725" cap="sq">
              <a:solidFill>
                <a:srgbClr val="FFFFFF">
                  <a:alpha val="36863"/>
                </a:srgbClr>
              </a:solidFill>
              <a:prstDash val="solid"/>
              <a:miter/>
            </a:ln>
          </p:spPr>
        </p:sp>
        <p:sp>
          <p:nvSpPr>
            <p:cNvPr name="TextBox 8" id="8"/>
            <p:cNvSpPr txBox="true"/>
            <p:nvPr/>
          </p:nvSpPr>
          <p:spPr>
            <a:xfrm>
              <a:off x="0" y="-38100"/>
              <a:ext cx="4816593" cy="850900"/>
            </a:xfrm>
            <a:prstGeom prst="rect">
              <a:avLst/>
            </a:prstGeom>
          </p:spPr>
          <p:txBody>
            <a:bodyPr anchor="ctr" rtlCol="false" tIns="50800" lIns="50800" bIns="50800" rIns="50800"/>
            <a:lstStyle/>
            <a:p>
              <a:pPr algn="ctr">
                <a:lnSpc>
                  <a:spcPts val="2083"/>
                </a:lnSpc>
              </a:pPr>
            </a:p>
          </p:txBody>
        </p:sp>
      </p:grpSp>
      <p:sp>
        <p:nvSpPr>
          <p:cNvPr name="Freeform 9" id="9"/>
          <p:cNvSpPr/>
          <p:nvPr/>
        </p:nvSpPr>
        <p:spPr>
          <a:xfrm flipH="false" flipV="false" rot="0">
            <a:off x="13749797" y="7659553"/>
            <a:ext cx="1804764" cy="1791639"/>
          </a:xfrm>
          <a:custGeom>
            <a:avLst/>
            <a:gdLst/>
            <a:ahLst/>
            <a:cxnLst/>
            <a:rect r="r" b="b" t="t" l="l"/>
            <a:pathLst>
              <a:path h="1791639" w="1804764">
                <a:moveTo>
                  <a:pt x="0" y="0"/>
                </a:moveTo>
                <a:lnTo>
                  <a:pt x="1804764" y="0"/>
                </a:lnTo>
                <a:lnTo>
                  <a:pt x="1804764" y="1791638"/>
                </a:lnTo>
                <a:lnTo>
                  <a:pt x="0" y="179163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0" id="10"/>
          <p:cNvSpPr txBox="true"/>
          <p:nvPr/>
        </p:nvSpPr>
        <p:spPr>
          <a:xfrm rot="0">
            <a:off x="6490904" y="9245938"/>
            <a:ext cx="4661164" cy="373135"/>
          </a:xfrm>
          <a:prstGeom prst="rect">
            <a:avLst/>
          </a:prstGeom>
        </p:spPr>
        <p:txBody>
          <a:bodyPr anchor="t" rtlCol="false" tIns="0" lIns="0" bIns="0" rIns="0">
            <a:spAutoFit/>
          </a:bodyPr>
          <a:lstStyle/>
          <a:p>
            <a:pPr algn="ctr">
              <a:lnSpc>
                <a:spcPts val="3080"/>
              </a:lnSpc>
              <a:spcBef>
                <a:spcPct val="0"/>
              </a:spcBef>
            </a:pPr>
            <a:r>
              <a:rPr lang="en-US" b="true" sz="2200">
                <a:solidFill>
                  <a:srgbClr val="3A1059"/>
                </a:solidFill>
                <a:latin typeface="Montserrat Medium"/>
                <a:ea typeface="Montserrat Medium"/>
                <a:cs typeface="Montserrat Medium"/>
                <a:sym typeface="Montserrat Medium"/>
              </a:rPr>
              <a:t>www.reallygreatsite.com</a:t>
            </a:r>
          </a:p>
        </p:txBody>
      </p:sp>
      <p:sp>
        <p:nvSpPr>
          <p:cNvPr name="TextBox 11" id="11"/>
          <p:cNvSpPr txBox="true"/>
          <p:nvPr/>
        </p:nvSpPr>
        <p:spPr>
          <a:xfrm rot="0">
            <a:off x="-610913" y="2183145"/>
            <a:ext cx="9160925" cy="800023"/>
          </a:xfrm>
          <a:prstGeom prst="rect">
            <a:avLst/>
          </a:prstGeom>
        </p:spPr>
        <p:txBody>
          <a:bodyPr anchor="t" rtlCol="false" tIns="0" lIns="0" bIns="0" rIns="0">
            <a:spAutoFit/>
          </a:bodyPr>
          <a:lstStyle/>
          <a:p>
            <a:pPr algn="ctr">
              <a:lnSpc>
                <a:spcPts val="6562"/>
              </a:lnSpc>
              <a:spcBef>
                <a:spcPct val="0"/>
              </a:spcBef>
            </a:pPr>
            <a:r>
              <a:rPr lang="en-US" b="true" sz="4687">
                <a:solidFill>
                  <a:srgbClr val="FFFFFF"/>
                </a:solidFill>
                <a:latin typeface="Montserrat Heavy"/>
                <a:ea typeface="Montserrat Heavy"/>
                <a:cs typeface="Montserrat Heavy"/>
                <a:sym typeface="Montserrat Heavy"/>
              </a:rPr>
              <a:t>SEQUENTIAL ACCESS</a:t>
            </a:r>
          </a:p>
        </p:txBody>
      </p:sp>
      <p:sp>
        <p:nvSpPr>
          <p:cNvPr name="TextBox 12" id="12"/>
          <p:cNvSpPr txBox="true"/>
          <p:nvPr/>
        </p:nvSpPr>
        <p:spPr>
          <a:xfrm rot="0">
            <a:off x="2203148" y="3287968"/>
            <a:ext cx="14230738" cy="1420481"/>
          </a:xfrm>
          <a:prstGeom prst="rect">
            <a:avLst/>
          </a:prstGeom>
        </p:spPr>
        <p:txBody>
          <a:bodyPr anchor="t" rtlCol="false" tIns="0" lIns="0" bIns="0" rIns="0">
            <a:spAutoFit/>
          </a:bodyPr>
          <a:lstStyle/>
          <a:p>
            <a:pPr algn="ctr">
              <a:lnSpc>
                <a:spcPts val="5705"/>
              </a:lnSpc>
              <a:spcBef>
                <a:spcPct val="0"/>
              </a:spcBef>
            </a:pPr>
            <a:r>
              <a:rPr lang="en-US" b="true" sz="4075">
                <a:solidFill>
                  <a:srgbClr val="FFFFFF"/>
                </a:solidFill>
                <a:latin typeface="Montserrat Medium"/>
                <a:ea typeface="Montserrat Medium"/>
                <a:cs typeface="Montserrat Medium"/>
                <a:sym typeface="Montserrat Medium"/>
              </a:rPr>
              <a:t>-Data is accessed in a linear fashion, one byte at a time.</a:t>
            </a:r>
          </a:p>
        </p:txBody>
      </p:sp>
      <p:sp>
        <p:nvSpPr>
          <p:cNvPr name="TextBox 13" id="13"/>
          <p:cNvSpPr txBox="true"/>
          <p:nvPr/>
        </p:nvSpPr>
        <p:spPr>
          <a:xfrm rot="0">
            <a:off x="244041" y="491875"/>
            <a:ext cx="11413025" cy="1119770"/>
          </a:xfrm>
          <a:prstGeom prst="rect">
            <a:avLst/>
          </a:prstGeom>
        </p:spPr>
        <p:txBody>
          <a:bodyPr anchor="t" rtlCol="false" tIns="0" lIns="0" bIns="0" rIns="0">
            <a:spAutoFit/>
          </a:bodyPr>
          <a:lstStyle/>
          <a:p>
            <a:pPr algn="ctr">
              <a:lnSpc>
                <a:spcPts val="9155"/>
              </a:lnSpc>
              <a:spcBef>
                <a:spcPct val="0"/>
              </a:spcBef>
            </a:pPr>
            <a:r>
              <a:rPr lang="en-US" b="true" sz="6539">
                <a:solidFill>
                  <a:srgbClr val="FFFFFF"/>
                </a:solidFill>
                <a:latin typeface="Montserrat Heavy"/>
                <a:ea typeface="Montserrat Heavy"/>
                <a:cs typeface="Montserrat Heavy"/>
                <a:sym typeface="Montserrat Heavy"/>
              </a:rPr>
              <a:t>CHARACTERISTICS:</a:t>
            </a:r>
          </a:p>
        </p:txBody>
      </p:sp>
      <p:sp>
        <p:nvSpPr>
          <p:cNvPr name="TextBox 14" id="14"/>
          <p:cNvSpPr txBox="true"/>
          <p:nvPr/>
        </p:nvSpPr>
        <p:spPr>
          <a:xfrm rot="0">
            <a:off x="-339439" y="4700626"/>
            <a:ext cx="9160925" cy="800023"/>
          </a:xfrm>
          <a:prstGeom prst="rect">
            <a:avLst/>
          </a:prstGeom>
        </p:spPr>
        <p:txBody>
          <a:bodyPr anchor="t" rtlCol="false" tIns="0" lIns="0" bIns="0" rIns="0">
            <a:spAutoFit/>
          </a:bodyPr>
          <a:lstStyle/>
          <a:p>
            <a:pPr algn="ctr">
              <a:lnSpc>
                <a:spcPts val="6562"/>
              </a:lnSpc>
              <a:spcBef>
                <a:spcPct val="0"/>
              </a:spcBef>
            </a:pPr>
            <a:r>
              <a:rPr lang="en-US" b="true" sz="4687">
                <a:solidFill>
                  <a:srgbClr val="FFFFFF"/>
                </a:solidFill>
                <a:latin typeface="Montserrat Heavy"/>
                <a:ea typeface="Montserrat Heavy"/>
                <a:cs typeface="Montserrat Heavy"/>
                <a:sym typeface="Montserrat Heavy"/>
              </a:rPr>
              <a:t>LIMITED DATA VOLUME: </a:t>
            </a:r>
          </a:p>
        </p:txBody>
      </p:sp>
      <p:sp>
        <p:nvSpPr>
          <p:cNvPr name="TextBox 15" id="15"/>
          <p:cNvSpPr txBox="true"/>
          <p:nvPr/>
        </p:nvSpPr>
        <p:spPr>
          <a:xfrm rot="0">
            <a:off x="2203148" y="6083782"/>
            <a:ext cx="14396213" cy="703566"/>
          </a:xfrm>
          <a:prstGeom prst="rect">
            <a:avLst/>
          </a:prstGeom>
        </p:spPr>
        <p:txBody>
          <a:bodyPr anchor="t" rtlCol="false" tIns="0" lIns="0" bIns="0" rIns="0">
            <a:spAutoFit/>
          </a:bodyPr>
          <a:lstStyle/>
          <a:p>
            <a:pPr algn="ctr">
              <a:lnSpc>
                <a:spcPts val="5845"/>
              </a:lnSpc>
              <a:spcBef>
                <a:spcPct val="0"/>
              </a:spcBef>
            </a:pPr>
            <a:r>
              <a:rPr lang="en-US" b="true" sz="4175">
                <a:solidFill>
                  <a:srgbClr val="FFFFFF"/>
                </a:solidFill>
                <a:latin typeface="Montserrat Medium"/>
                <a:ea typeface="Montserrat Medium"/>
                <a:cs typeface="Montserrat Medium"/>
                <a:sym typeface="Montserrat Medium"/>
              </a:rPr>
              <a:t>Typically used for devices with low data transfer rates</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642546" y="295953"/>
            <a:ext cx="17002907" cy="1800486"/>
            <a:chOff x="0" y="0"/>
            <a:chExt cx="4478132" cy="474202"/>
          </a:xfrm>
        </p:grpSpPr>
        <p:sp>
          <p:nvSpPr>
            <p:cNvPr name="Freeform 4" id="4"/>
            <p:cNvSpPr/>
            <p:nvPr/>
          </p:nvSpPr>
          <p:spPr>
            <a:xfrm flipH="false" flipV="false" rot="0">
              <a:off x="0" y="0"/>
              <a:ext cx="4478132" cy="474202"/>
            </a:xfrm>
            <a:custGeom>
              <a:avLst/>
              <a:gdLst/>
              <a:ahLst/>
              <a:cxnLst/>
              <a:rect r="r" b="b" t="t" l="l"/>
              <a:pathLst>
                <a:path h="474202" w="4478132">
                  <a:moveTo>
                    <a:pt x="4478132" y="0"/>
                  </a:moveTo>
                  <a:lnTo>
                    <a:pt x="0" y="0"/>
                  </a:lnTo>
                  <a:lnTo>
                    <a:pt x="101600" y="237101"/>
                  </a:lnTo>
                  <a:lnTo>
                    <a:pt x="0" y="474202"/>
                  </a:lnTo>
                  <a:lnTo>
                    <a:pt x="4478132" y="474202"/>
                  </a:lnTo>
                  <a:lnTo>
                    <a:pt x="4376532" y="237101"/>
                  </a:lnTo>
                  <a:lnTo>
                    <a:pt x="4478132" y="0"/>
                  </a:lnTo>
                  <a:close/>
                </a:path>
              </a:pathLst>
            </a:custGeom>
            <a:solidFill>
              <a:srgbClr val="3D4984"/>
            </a:solidFill>
          </p:spPr>
        </p:sp>
        <p:sp>
          <p:nvSpPr>
            <p:cNvPr name="TextBox 5" id="5"/>
            <p:cNvSpPr txBox="true"/>
            <p:nvPr/>
          </p:nvSpPr>
          <p:spPr>
            <a:xfrm>
              <a:off x="88900" y="-38100"/>
              <a:ext cx="4300332" cy="512302"/>
            </a:xfrm>
            <a:prstGeom prst="rect">
              <a:avLst/>
            </a:prstGeom>
          </p:spPr>
          <p:txBody>
            <a:bodyPr anchor="ctr" rtlCol="false" tIns="50800" lIns="50800" bIns="50800" rIns="50800"/>
            <a:lstStyle/>
            <a:p>
              <a:pPr algn="ctr">
                <a:lnSpc>
                  <a:spcPts val="2748"/>
                </a:lnSpc>
              </a:pPr>
            </a:p>
          </p:txBody>
        </p:sp>
      </p:grpSp>
      <p:sp>
        <p:nvSpPr>
          <p:cNvPr name="TextBox 6" id="6"/>
          <p:cNvSpPr txBox="true"/>
          <p:nvPr/>
        </p:nvSpPr>
        <p:spPr>
          <a:xfrm rot="0">
            <a:off x="958640" y="234173"/>
            <a:ext cx="16230600" cy="1647821"/>
          </a:xfrm>
          <a:prstGeom prst="rect">
            <a:avLst/>
          </a:prstGeom>
        </p:spPr>
        <p:txBody>
          <a:bodyPr anchor="t" rtlCol="false" tIns="0" lIns="0" bIns="0" rIns="0">
            <a:spAutoFit/>
          </a:bodyPr>
          <a:lstStyle/>
          <a:p>
            <a:pPr algn="ctr">
              <a:lnSpc>
                <a:spcPts val="12600"/>
              </a:lnSpc>
            </a:pPr>
            <a:r>
              <a:rPr lang="en-US" sz="9000">
                <a:solidFill>
                  <a:srgbClr val="FFFFFF"/>
                </a:solidFill>
                <a:latin typeface="Scripter"/>
                <a:ea typeface="Scripter"/>
                <a:cs typeface="Scripter"/>
                <a:sym typeface="Scripter"/>
              </a:rPr>
              <a:t>Examples</a:t>
            </a:r>
          </a:p>
        </p:txBody>
      </p:sp>
      <p:sp>
        <p:nvSpPr>
          <p:cNvPr name="Freeform 7" id="7"/>
          <p:cNvSpPr/>
          <p:nvPr/>
        </p:nvSpPr>
        <p:spPr>
          <a:xfrm flipH="false" flipV="false" rot="0">
            <a:off x="642546" y="2589400"/>
            <a:ext cx="7388740" cy="7218617"/>
          </a:xfrm>
          <a:custGeom>
            <a:avLst/>
            <a:gdLst/>
            <a:ahLst/>
            <a:cxnLst/>
            <a:rect r="r" b="b" t="t" l="l"/>
            <a:pathLst>
              <a:path h="7218617" w="7388740">
                <a:moveTo>
                  <a:pt x="0" y="0"/>
                </a:moveTo>
                <a:lnTo>
                  <a:pt x="7388740" y="0"/>
                </a:lnTo>
                <a:lnTo>
                  <a:pt x="7388740" y="7218617"/>
                </a:lnTo>
                <a:lnTo>
                  <a:pt x="0" y="7218617"/>
                </a:lnTo>
                <a:lnTo>
                  <a:pt x="0" y="0"/>
                </a:lnTo>
                <a:close/>
              </a:path>
            </a:pathLst>
          </a:custGeom>
          <a:blipFill>
            <a:blip r:embed="rId3"/>
            <a:stretch>
              <a:fillRect l="-84254" t="-19293" r="0" b="-13195"/>
            </a:stretch>
          </a:blipFill>
        </p:spPr>
      </p:sp>
      <p:sp>
        <p:nvSpPr>
          <p:cNvPr name="Freeform 8" id="8"/>
          <p:cNvSpPr/>
          <p:nvPr/>
        </p:nvSpPr>
        <p:spPr>
          <a:xfrm flipH="false" flipV="false" rot="0">
            <a:off x="9559314" y="2753009"/>
            <a:ext cx="7699986" cy="6891399"/>
          </a:xfrm>
          <a:custGeom>
            <a:avLst/>
            <a:gdLst/>
            <a:ahLst/>
            <a:cxnLst/>
            <a:rect r="r" b="b" t="t" l="l"/>
            <a:pathLst>
              <a:path h="6891399" w="7699986">
                <a:moveTo>
                  <a:pt x="0" y="0"/>
                </a:moveTo>
                <a:lnTo>
                  <a:pt x="7699986" y="0"/>
                </a:lnTo>
                <a:lnTo>
                  <a:pt x="7699986" y="6891399"/>
                </a:lnTo>
                <a:lnTo>
                  <a:pt x="0" y="6891399"/>
                </a:lnTo>
                <a:lnTo>
                  <a:pt x="0" y="0"/>
                </a:lnTo>
                <a:close/>
              </a:path>
            </a:pathLst>
          </a:custGeom>
          <a:blipFill>
            <a:blip r:embed="rId4"/>
            <a:stretch>
              <a:fillRect l="-284" t="0" r="-284" b="-12369"/>
            </a:stretch>
          </a:blipFill>
        </p:spPr>
      </p:sp>
      <p:sp>
        <p:nvSpPr>
          <p:cNvPr name="TextBox 9" id="9"/>
          <p:cNvSpPr txBox="true"/>
          <p:nvPr/>
        </p:nvSpPr>
        <p:spPr>
          <a:xfrm rot="0">
            <a:off x="5294007" y="2766086"/>
            <a:ext cx="16230600" cy="1362062"/>
          </a:xfrm>
          <a:prstGeom prst="rect">
            <a:avLst/>
          </a:prstGeom>
        </p:spPr>
        <p:txBody>
          <a:bodyPr anchor="t" rtlCol="false" tIns="0" lIns="0" bIns="0" rIns="0">
            <a:spAutoFit/>
          </a:bodyPr>
          <a:lstStyle/>
          <a:p>
            <a:pPr algn="ctr">
              <a:lnSpc>
                <a:spcPts val="10500"/>
              </a:lnSpc>
            </a:pPr>
            <a:r>
              <a:rPr lang="en-US" sz="7500">
                <a:solidFill>
                  <a:srgbClr val="000000"/>
                </a:solidFill>
                <a:latin typeface="Scripter"/>
                <a:ea typeface="Scripter"/>
                <a:cs typeface="Scripter"/>
                <a:sym typeface="Scripter"/>
              </a:rPr>
              <a:t>mouse</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642546" y="295953"/>
            <a:ext cx="17002907" cy="1800486"/>
            <a:chOff x="0" y="0"/>
            <a:chExt cx="4478132" cy="474202"/>
          </a:xfrm>
        </p:grpSpPr>
        <p:sp>
          <p:nvSpPr>
            <p:cNvPr name="Freeform 4" id="4"/>
            <p:cNvSpPr/>
            <p:nvPr/>
          </p:nvSpPr>
          <p:spPr>
            <a:xfrm flipH="false" flipV="false" rot="0">
              <a:off x="0" y="0"/>
              <a:ext cx="4478132" cy="474202"/>
            </a:xfrm>
            <a:custGeom>
              <a:avLst/>
              <a:gdLst/>
              <a:ahLst/>
              <a:cxnLst/>
              <a:rect r="r" b="b" t="t" l="l"/>
              <a:pathLst>
                <a:path h="474202" w="4478132">
                  <a:moveTo>
                    <a:pt x="4478132" y="0"/>
                  </a:moveTo>
                  <a:lnTo>
                    <a:pt x="0" y="0"/>
                  </a:lnTo>
                  <a:lnTo>
                    <a:pt x="101600" y="237101"/>
                  </a:lnTo>
                  <a:lnTo>
                    <a:pt x="0" y="474202"/>
                  </a:lnTo>
                  <a:lnTo>
                    <a:pt x="4478132" y="474202"/>
                  </a:lnTo>
                  <a:lnTo>
                    <a:pt x="4376532" y="237101"/>
                  </a:lnTo>
                  <a:lnTo>
                    <a:pt x="4478132" y="0"/>
                  </a:lnTo>
                  <a:close/>
                </a:path>
              </a:pathLst>
            </a:custGeom>
            <a:solidFill>
              <a:srgbClr val="3D4984"/>
            </a:solidFill>
          </p:spPr>
        </p:sp>
        <p:sp>
          <p:nvSpPr>
            <p:cNvPr name="TextBox 5" id="5"/>
            <p:cNvSpPr txBox="true"/>
            <p:nvPr/>
          </p:nvSpPr>
          <p:spPr>
            <a:xfrm>
              <a:off x="88900" y="-38100"/>
              <a:ext cx="4300332" cy="512302"/>
            </a:xfrm>
            <a:prstGeom prst="rect">
              <a:avLst/>
            </a:prstGeom>
          </p:spPr>
          <p:txBody>
            <a:bodyPr anchor="ctr" rtlCol="false" tIns="50800" lIns="50800" bIns="50800" rIns="50800"/>
            <a:lstStyle/>
            <a:p>
              <a:pPr algn="ctr">
                <a:lnSpc>
                  <a:spcPts val="2748"/>
                </a:lnSpc>
              </a:pPr>
            </a:p>
          </p:txBody>
        </p:sp>
      </p:grpSp>
      <p:sp>
        <p:nvSpPr>
          <p:cNvPr name="TextBox 6" id="6"/>
          <p:cNvSpPr txBox="true"/>
          <p:nvPr/>
        </p:nvSpPr>
        <p:spPr>
          <a:xfrm rot="0">
            <a:off x="958640" y="234173"/>
            <a:ext cx="16230600" cy="1647821"/>
          </a:xfrm>
          <a:prstGeom prst="rect">
            <a:avLst/>
          </a:prstGeom>
        </p:spPr>
        <p:txBody>
          <a:bodyPr anchor="t" rtlCol="false" tIns="0" lIns="0" bIns="0" rIns="0">
            <a:spAutoFit/>
          </a:bodyPr>
          <a:lstStyle/>
          <a:p>
            <a:pPr algn="ctr">
              <a:lnSpc>
                <a:spcPts val="12600"/>
              </a:lnSpc>
            </a:pPr>
            <a:r>
              <a:rPr lang="en-US" sz="9000">
                <a:solidFill>
                  <a:srgbClr val="FFFFFF"/>
                </a:solidFill>
                <a:latin typeface="Scripter"/>
                <a:ea typeface="Scripter"/>
                <a:cs typeface="Scripter"/>
                <a:sym typeface="Scripter"/>
              </a:rPr>
              <a:t>Examples</a:t>
            </a:r>
          </a:p>
        </p:txBody>
      </p:sp>
      <p:sp>
        <p:nvSpPr>
          <p:cNvPr name="Freeform 7" id="7"/>
          <p:cNvSpPr/>
          <p:nvPr/>
        </p:nvSpPr>
        <p:spPr>
          <a:xfrm flipH="false" flipV="false" rot="0">
            <a:off x="435964" y="2916759"/>
            <a:ext cx="8467297" cy="6341541"/>
          </a:xfrm>
          <a:custGeom>
            <a:avLst/>
            <a:gdLst/>
            <a:ahLst/>
            <a:cxnLst/>
            <a:rect r="r" b="b" t="t" l="l"/>
            <a:pathLst>
              <a:path h="6341541" w="8467297">
                <a:moveTo>
                  <a:pt x="0" y="0"/>
                </a:moveTo>
                <a:lnTo>
                  <a:pt x="8467297" y="0"/>
                </a:lnTo>
                <a:lnTo>
                  <a:pt x="8467297" y="6341541"/>
                </a:lnTo>
                <a:lnTo>
                  <a:pt x="0" y="6341541"/>
                </a:lnTo>
                <a:lnTo>
                  <a:pt x="0" y="0"/>
                </a:lnTo>
                <a:close/>
              </a:path>
            </a:pathLst>
          </a:custGeom>
          <a:blipFill>
            <a:blip r:embed="rId3"/>
            <a:stretch>
              <a:fillRect l="0" t="0" r="0" b="0"/>
            </a:stretch>
          </a:blipFill>
        </p:spPr>
      </p:sp>
      <p:sp>
        <p:nvSpPr>
          <p:cNvPr name="TextBox 8" id="8"/>
          <p:cNvSpPr txBox="true"/>
          <p:nvPr/>
        </p:nvSpPr>
        <p:spPr>
          <a:xfrm rot="0">
            <a:off x="-1806912" y="3438016"/>
            <a:ext cx="16230600" cy="1286496"/>
          </a:xfrm>
          <a:prstGeom prst="rect">
            <a:avLst/>
          </a:prstGeom>
        </p:spPr>
        <p:txBody>
          <a:bodyPr anchor="t" rtlCol="false" tIns="0" lIns="0" bIns="0" rIns="0">
            <a:spAutoFit/>
          </a:bodyPr>
          <a:lstStyle/>
          <a:p>
            <a:pPr algn="ctr">
              <a:lnSpc>
                <a:spcPts val="9940"/>
              </a:lnSpc>
            </a:pPr>
            <a:r>
              <a:rPr lang="en-US" sz="7100">
                <a:solidFill>
                  <a:srgbClr val="000000"/>
                </a:solidFill>
                <a:latin typeface="Scripter"/>
                <a:ea typeface="Scripter"/>
                <a:cs typeface="Scripter"/>
                <a:sym typeface="Scripter"/>
              </a:rPr>
              <a:t>modem</a:t>
            </a:r>
          </a:p>
        </p:txBody>
      </p:sp>
      <p:sp>
        <p:nvSpPr>
          <p:cNvPr name="Freeform 9" id="9"/>
          <p:cNvSpPr/>
          <p:nvPr/>
        </p:nvSpPr>
        <p:spPr>
          <a:xfrm flipH="false" flipV="false" rot="0">
            <a:off x="9144000" y="2916759"/>
            <a:ext cx="8844129" cy="6341541"/>
          </a:xfrm>
          <a:custGeom>
            <a:avLst/>
            <a:gdLst/>
            <a:ahLst/>
            <a:cxnLst/>
            <a:rect r="r" b="b" t="t" l="l"/>
            <a:pathLst>
              <a:path h="6341541" w="8844129">
                <a:moveTo>
                  <a:pt x="0" y="0"/>
                </a:moveTo>
                <a:lnTo>
                  <a:pt x="8844129" y="0"/>
                </a:lnTo>
                <a:lnTo>
                  <a:pt x="8844129" y="6341541"/>
                </a:lnTo>
                <a:lnTo>
                  <a:pt x="0" y="6341541"/>
                </a:lnTo>
                <a:lnTo>
                  <a:pt x="0" y="0"/>
                </a:lnTo>
                <a:close/>
              </a:path>
            </a:pathLst>
          </a:custGeom>
          <a:blipFill>
            <a:blip r:embed="rId4"/>
            <a:stretch>
              <a:fillRect l="-23693" t="-406" r="-4297" b="0"/>
            </a:stretch>
          </a:blipFill>
        </p:spPr>
      </p:sp>
      <p:sp>
        <p:nvSpPr>
          <p:cNvPr name="TextBox 10" id="10"/>
          <p:cNvSpPr txBox="true"/>
          <p:nvPr/>
        </p:nvSpPr>
        <p:spPr>
          <a:xfrm rot="0">
            <a:off x="8025773" y="3041148"/>
            <a:ext cx="16230600" cy="1144891"/>
          </a:xfrm>
          <a:prstGeom prst="rect">
            <a:avLst/>
          </a:prstGeom>
        </p:spPr>
        <p:txBody>
          <a:bodyPr anchor="t" rtlCol="false" tIns="0" lIns="0" bIns="0" rIns="0">
            <a:spAutoFit/>
          </a:bodyPr>
          <a:lstStyle/>
          <a:p>
            <a:pPr algn="ctr">
              <a:lnSpc>
                <a:spcPts val="8820"/>
              </a:lnSpc>
            </a:pPr>
            <a:r>
              <a:rPr lang="en-US" sz="6300">
                <a:solidFill>
                  <a:srgbClr val="000000"/>
                </a:solidFill>
                <a:latin typeface="Scripter"/>
                <a:ea typeface="Scripter"/>
                <a:cs typeface="Scripter"/>
                <a:sym typeface="Scripter"/>
              </a:rPr>
              <a:t>keyboard</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15530278" y="184727"/>
            <a:ext cx="8561561" cy="8561561"/>
          </a:xfrm>
          <a:custGeom>
            <a:avLst/>
            <a:gdLst/>
            <a:ahLst/>
            <a:cxnLst/>
            <a:rect r="r" b="b" t="t" l="l"/>
            <a:pathLst>
              <a:path h="8561561" w="8561561">
                <a:moveTo>
                  <a:pt x="0" y="0"/>
                </a:moveTo>
                <a:lnTo>
                  <a:pt x="8561560" y="0"/>
                </a:lnTo>
                <a:lnTo>
                  <a:pt x="8561560" y="8561561"/>
                </a:lnTo>
                <a:lnTo>
                  <a:pt x="0" y="856156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0" y="-248212"/>
            <a:ext cx="18288000" cy="6808860"/>
            <a:chOff x="0" y="0"/>
            <a:chExt cx="4816593" cy="1793280"/>
          </a:xfrm>
        </p:grpSpPr>
        <p:sp>
          <p:nvSpPr>
            <p:cNvPr name="Freeform 5" id="5"/>
            <p:cNvSpPr/>
            <p:nvPr/>
          </p:nvSpPr>
          <p:spPr>
            <a:xfrm flipH="false" flipV="false" rot="0">
              <a:off x="0" y="0"/>
              <a:ext cx="4816592" cy="1793280"/>
            </a:xfrm>
            <a:custGeom>
              <a:avLst/>
              <a:gdLst/>
              <a:ahLst/>
              <a:cxnLst/>
              <a:rect r="r" b="b" t="t" l="l"/>
              <a:pathLst>
                <a:path h="1793280" w="4816592">
                  <a:moveTo>
                    <a:pt x="0" y="0"/>
                  </a:moveTo>
                  <a:lnTo>
                    <a:pt x="4816592" y="0"/>
                  </a:lnTo>
                  <a:lnTo>
                    <a:pt x="4816592" y="1793280"/>
                  </a:lnTo>
                  <a:lnTo>
                    <a:pt x="0" y="1793280"/>
                  </a:lnTo>
                  <a:close/>
                </a:path>
              </a:pathLst>
            </a:custGeom>
            <a:gradFill rotWithShape="true">
              <a:gsLst>
                <a:gs pos="0">
                  <a:srgbClr val="38025B">
                    <a:alpha val="100000"/>
                  </a:srgbClr>
                </a:gs>
                <a:gs pos="100000">
                  <a:srgbClr val="555555">
                    <a:alpha val="0"/>
                  </a:srgbClr>
                </a:gs>
              </a:gsLst>
              <a:lin ang="5400000"/>
            </a:gradFill>
          </p:spPr>
        </p:sp>
        <p:sp>
          <p:nvSpPr>
            <p:cNvPr name="TextBox 6" id="6"/>
            <p:cNvSpPr txBox="true"/>
            <p:nvPr/>
          </p:nvSpPr>
          <p:spPr>
            <a:xfrm>
              <a:off x="0" y="-38100"/>
              <a:ext cx="4816593" cy="1831380"/>
            </a:xfrm>
            <a:prstGeom prst="rect">
              <a:avLst/>
            </a:prstGeom>
          </p:spPr>
          <p:txBody>
            <a:bodyPr anchor="ctr" rtlCol="false" tIns="50800" lIns="50800" bIns="50800" rIns="50800"/>
            <a:lstStyle/>
            <a:p>
              <a:pPr algn="ctr">
                <a:lnSpc>
                  <a:spcPts val="2083"/>
                </a:lnSpc>
              </a:pPr>
            </a:p>
          </p:txBody>
        </p:sp>
      </p:grpSp>
      <p:grpSp>
        <p:nvGrpSpPr>
          <p:cNvPr name="Group 7" id="7"/>
          <p:cNvGrpSpPr/>
          <p:nvPr/>
        </p:nvGrpSpPr>
        <p:grpSpPr>
          <a:xfrm rot="0">
            <a:off x="0" y="9461343"/>
            <a:ext cx="18288000" cy="3086100"/>
            <a:chOff x="0" y="0"/>
            <a:chExt cx="4816593" cy="812800"/>
          </a:xfrm>
        </p:grpSpPr>
        <p:sp>
          <p:nvSpPr>
            <p:cNvPr name="Freeform 8" id="8"/>
            <p:cNvSpPr/>
            <p:nvPr/>
          </p:nvSpPr>
          <p:spPr>
            <a:xfrm flipH="false" flipV="false" rot="0">
              <a:off x="0" y="0"/>
              <a:ext cx="4816592" cy="812800"/>
            </a:xfrm>
            <a:custGeom>
              <a:avLst/>
              <a:gdLst/>
              <a:ahLst/>
              <a:cxnLst/>
              <a:rect r="r" b="b" t="t" l="l"/>
              <a:pathLst>
                <a:path h="812800" w="4816592">
                  <a:moveTo>
                    <a:pt x="0" y="0"/>
                  </a:moveTo>
                  <a:lnTo>
                    <a:pt x="4816592" y="0"/>
                  </a:lnTo>
                  <a:lnTo>
                    <a:pt x="4816592" y="812800"/>
                  </a:lnTo>
                  <a:lnTo>
                    <a:pt x="0" y="812800"/>
                  </a:lnTo>
                  <a:close/>
                </a:path>
              </a:pathLst>
            </a:custGeom>
            <a:solidFill>
              <a:srgbClr val="FEFEFE">
                <a:alpha val="36863"/>
              </a:srgbClr>
            </a:solidFill>
            <a:ln w="85725" cap="sq">
              <a:solidFill>
                <a:srgbClr val="FFFFFF">
                  <a:alpha val="36863"/>
                </a:srgbClr>
              </a:solidFill>
              <a:prstDash val="solid"/>
              <a:miter/>
            </a:ln>
          </p:spPr>
        </p:sp>
        <p:sp>
          <p:nvSpPr>
            <p:cNvPr name="TextBox 9" id="9"/>
            <p:cNvSpPr txBox="true"/>
            <p:nvPr/>
          </p:nvSpPr>
          <p:spPr>
            <a:xfrm>
              <a:off x="0" y="-38100"/>
              <a:ext cx="4816593" cy="850900"/>
            </a:xfrm>
            <a:prstGeom prst="rect">
              <a:avLst/>
            </a:prstGeom>
          </p:spPr>
          <p:txBody>
            <a:bodyPr anchor="ctr" rtlCol="false" tIns="50800" lIns="50800" bIns="50800" rIns="50800"/>
            <a:lstStyle/>
            <a:p>
              <a:pPr algn="ctr">
                <a:lnSpc>
                  <a:spcPts val="2083"/>
                </a:lnSpc>
              </a:pPr>
            </a:p>
          </p:txBody>
        </p:sp>
      </p:grpSp>
      <p:sp>
        <p:nvSpPr>
          <p:cNvPr name="TextBox 10" id="10"/>
          <p:cNvSpPr txBox="true"/>
          <p:nvPr/>
        </p:nvSpPr>
        <p:spPr>
          <a:xfrm rot="0">
            <a:off x="3172439" y="360865"/>
            <a:ext cx="11413025" cy="1202321"/>
          </a:xfrm>
          <a:prstGeom prst="rect">
            <a:avLst/>
          </a:prstGeom>
        </p:spPr>
        <p:txBody>
          <a:bodyPr anchor="t" rtlCol="false" tIns="0" lIns="0" bIns="0" rIns="0">
            <a:spAutoFit/>
          </a:bodyPr>
          <a:lstStyle/>
          <a:p>
            <a:pPr algn="ctr">
              <a:lnSpc>
                <a:spcPts val="9855"/>
              </a:lnSpc>
              <a:spcBef>
                <a:spcPct val="0"/>
              </a:spcBef>
            </a:pPr>
            <a:r>
              <a:rPr lang="en-US" b="true" sz="7039">
                <a:solidFill>
                  <a:srgbClr val="FFFFFF"/>
                </a:solidFill>
                <a:latin typeface="Montserrat Heavy"/>
                <a:ea typeface="Montserrat Heavy"/>
                <a:cs typeface="Montserrat Heavy"/>
                <a:sym typeface="Montserrat Heavy"/>
              </a:rPr>
              <a:t>FUNCTIONALITY:</a:t>
            </a:r>
          </a:p>
        </p:txBody>
      </p:sp>
      <p:sp>
        <p:nvSpPr>
          <p:cNvPr name="Freeform 11" id="11"/>
          <p:cNvSpPr/>
          <p:nvPr/>
        </p:nvSpPr>
        <p:spPr>
          <a:xfrm flipH="false" flipV="false" rot="0">
            <a:off x="-6383835" y="1937633"/>
            <a:ext cx="8561561" cy="8561561"/>
          </a:xfrm>
          <a:custGeom>
            <a:avLst/>
            <a:gdLst/>
            <a:ahLst/>
            <a:cxnLst/>
            <a:rect r="r" b="b" t="t" l="l"/>
            <a:pathLst>
              <a:path h="8561561" w="8561561">
                <a:moveTo>
                  <a:pt x="0" y="0"/>
                </a:moveTo>
                <a:lnTo>
                  <a:pt x="8561561" y="0"/>
                </a:lnTo>
                <a:lnTo>
                  <a:pt x="8561561" y="8561560"/>
                </a:lnTo>
                <a:lnTo>
                  <a:pt x="0" y="856156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12" id="12"/>
          <p:cNvGrpSpPr/>
          <p:nvPr/>
        </p:nvGrpSpPr>
        <p:grpSpPr>
          <a:xfrm rot="0">
            <a:off x="0" y="3156217"/>
            <a:ext cx="5704160" cy="6127820"/>
            <a:chOff x="0" y="0"/>
            <a:chExt cx="1502330" cy="1613912"/>
          </a:xfrm>
        </p:grpSpPr>
        <p:sp>
          <p:nvSpPr>
            <p:cNvPr name="Freeform 13" id="13"/>
            <p:cNvSpPr/>
            <p:nvPr/>
          </p:nvSpPr>
          <p:spPr>
            <a:xfrm flipH="false" flipV="false" rot="0">
              <a:off x="0" y="0"/>
              <a:ext cx="1502330" cy="1613912"/>
            </a:xfrm>
            <a:custGeom>
              <a:avLst/>
              <a:gdLst/>
              <a:ahLst/>
              <a:cxnLst/>
              <a:rect r="r" b="b" t="t" l="l"/>
              <a:pathLst>
                <a:path h="1613912" w="1502330">
                  <a:moveTo>
                    <a:pt x="0" y="0"/>
                  </a:moveTo>
                  <a:lnTo>
                    <a:pt x="1502330" y="0"/>
                  </a:lnTo>
                  <a:lnTo>
                    <a:pt x="1502330" y="1613912"/>
                  </a:lnTo>
                  <a:lnTo>
                    <a:pt x="0" y="1613912"/>
                  </a:lnTo>
                  <a:close/>
                </a:path>
              </a:pathLst>
            </a:custGeom>
            <a:solidFill>
              <a:srgbClr val="FEFEFE"/>
            </a:solidFill>
            <a:ln w="28575" cap="sq">
              <a:solidFill>
                <a:srgbClr val="FEFEFE"/>
              </a:solidFill>
              <a:prstDash val="solid"/>
              <a:miter/>
            </a:ln>
          </p:spPr>
        </p:sp>
        <p:sp>
          <p:nvSpPr>
            <p:cNvPr name="TextBox 14" id="14"/>
            <p:cNvSpPr txBox="true"/>
            <p:nvPr/>
          </p:nvSpPr>
          <p:spPr>
            <a:xfrm>
              <a:off x="0" y="-38100"/>
              <a:ext cx="1502330" cy="1652012"/>
            </a:xfrm>
            <a:prstGeom prst="rect">
              <a:avLst/>
            </a:prstGeom>
          </p:spPr>
          <p:txBody>
            <a:bodyPr anchor="ctr" rtlCol="false" tIns="50800" lIns="50800" bIns="50800" rIns="50800"/>
            <a:lstStyle/>
            <a:p>
              <a:pPr algn="ctr">
                <a:lnSpc>
                  <a:spcPts val="2083"/>
                </a:lnSpc>
              </a:pPr>
            </a:p>
          </p:txBody>
        </p:sp>
      </p:grpSp>
      <p:grpSp>
        <p:nvGrpSpPr>
          <p:cNvPr name="Group 15" id="15"/>
          <p:cNvGrpSpPr/>
          <p:nvPr/>
        </p:nvGrpSpPr>
        <p:grpSpPr>
          <a:xfrm rot="0">
            <a:off x="5704160" y="3156217"/>
            <a:ext cx="6349584" cy="6102083"/>
            <a:chOff x="0" y="0"/>
            <a:chExt cx="1672318" cy="1607133"/>
          </a:xfrm>
        </p:grpSpPr>
        <p:sp>
          <p:nvSpPr>
            <p:cNvPr name="Freeform 16" id="16"/>
            <p:cNvSpPr/>
            <p:nvPr/>
          </p:nvSpPr>
          <p:spPr>
            <a:xfrm flipH="false" flipV="false" rot="0">
              <a:off x="0" y="0"/>
              <a:ext cx="1672318" cy="1607133"/>
            </a:xfrm>
            <a:custGeom>
              <a:avLst/>
              <a:gdLst/>
              <a:ahLst/>
              <a:cxnLst/>
              <a:rect r="r" b="b" t="t" l="l"/>
              <a:pathLst>
                <a:path h="1607133" w="1672318">
                  <a:moveTo>
                    <a:pt x="0" y="0"/>
                  </a:moveTo>
                  <a:lnTo>
                    <a:pt x="1672318" y="0"/>
                  </a:lnTo>
                  <a:lnTo>
                    <a:pt x="1672318" y="1607133"/>
                  </a:lnTo>
                  <a:lnTo>
                    <a:pt x="0" y="1607133"/>
                  </a:lnTo>
                  <a:close/>
                </a:path>
              </a:pathLst>
            </a:custGeom>
            <a:solidFill>
              <a:srgbClr val="000000">
                <a:alpha val="0"/>
              </a:srgbClr>
            </a:solidFill>
            <a:ln w="28575" cap="sq">
              <a:solidFill>
                <a:srgbClr val="FEFEFE"/>
              </a:solidFill>
              <a:prstDash val="solid"/>
              <a:miter/>
            </a:ln>
          </p:spPr>
        </p:sp>
        <p:sp>
          <p:nvSpPr>
            <p:cNvPr name="TextBox 17" id="17"/>
            <p:cNvSpPr txBox="true"/>
            <p:nvPr/>
          </p:nvSpPr>
          <p:spPr>
            <a:xfrm>
              <a:off x="0" y="-38100"/>
              <a:ext cx="1672318" cy="1645233"/>
            </a:xfrm>
            <a:prstGeom prst="rect">
              <a:avLst/>
            </a:prstGeom>
          </p:spPr>
          <p:txBody>
            <a:bodyPr anchor="ctr" rtlCol="false" tIns="50800" lIns="50800" bIns="50800" rIns="50800"/>
            <a:lstStyle/>
            <a:p>
              <a:pPr algn="ctr">
                <a:lnSpc>
                  <a:spcPts val="2083"/>
                </a:lnSpc>
              </a:pPr>
            </a:p>
          </p:txBody>
        </p:sp>
      </p:grpSp>
      <p:grpSp>
        <p:nvGrpSpPr>
          <p:cNvPr name="Group 18" id="18"/>
          <p:cNvGrpSpPr/>
          <p:nvPr/>
        </p:nvGrpSpPr>
        <p:grpSpPr>
          <a:xfrm rot="0">
            <a:off x="12053744" y="3156217"/>
            <a:ext cx="6234256" cy="6102083"/>
            <a:chOff x="0" y="0"/>
            <a:chExt cx="1641944" cy="1607133"/>
          </a:xfrm>
        </p:grpSpPr>
        <p:sp>
          <p:nvSpPr>
            <p:cNvPr name="Freeform 19" id="19"/>
            <p:cNvSpPr/>
            <p:nvPr/>
          </p:nvSpPr>
          <p:spPr>
            <a:xfrm flipH="false" flipV="false" rot="0">
              <a:off x="0" y="0"/>
              <a:ext cx="1641944" cy="1607133"/>
            </a:xfrm>
            <a:custGeom>
              <a:avLst/>
              <a:gdLst/>
              <a:ahLst/>
              <a:cxnLst/>
              <a:rect r="r" b="b" t="t" l="l"/>
              <a:pathLst>
                <a:path h="1607133" w="1641944">
                  <a:moveTo>
                    <a:pt x="0" y="0"/>
                  </a:moveTo>
                  <a:lnTo>
                    <a:pt x="1641944" y="0"/>
                  </a:lnTo>
                  <a:lnTo>
                    <a:pt x="1641944" y="1607133"/>
                  </a:lnTo>
                  <a:lnTo>
                    <a:pt x="0" y="1607133"/>
                  </a:lnTo>
                  <a:close/>
                </a:path>
              </a:pathLst>
            </a:custGeom>
            <a:solidFill>
              <a:srgbClr val="FEFEFE"/>
            </a:solidFill>
            <a:ln w="28575" cap="sq">
              <a:solidFill>
                <a:srgbClr val="FEFEFE"/>
              </a:solidFill>
              <a:prstDash val="solid"/>
              <a:miter/>
            </a:ln>
          </p:spPr>
        </p:sp>
        <p:sp>
          <p:nvSpPr>
            <p:cNvPr name="TextBox 20" id="20"/>
            <p:cNvSpPr txBox="true"/>
            <p:nvPr/>
          </p:nvSpPr>
          <p:spPr>
            <a:xfrm>
              <a:off x="0" y="-38100"/>
              <a:ext cx="1641944" cy="1645233"/>
            </a:xfrm>
            <a:prstGeom prst="rect">
              <a:avLst/>
            </a:prstGeom>
          </p:spPr>
          <p:txBody>
            <a:bodyPr anchor="ctr" rtlCol="false" tIns="50800" lIns="50800" bIns="50800" rIns="50800"/>
            <a:lstStyle/>
            <a:p>
              <a:pPr algn="ctr">
                <a:lnSpc>
                  <a:spcPts val="2083"/>
                </a:lnSpc>
              </a:pPr>
            </a:p>
          </p:txBody>
        </p:sp>
      </p:grpSp>
      <p:sp>
        <p:nvSpPr>
          <p:cNvPr name="TextBox 21" id="21"/>
          <p:cNvSpPr txBox="true"/>
          <p:nvPr/>
        </p:nvSpPr>
        <p:spPr>
          <a:xfrm rot="0">
            <a:off x="281558" y="3471658"/>
            <a:ext cx="5141044" cy="993849"/>
          </a:xfrm>
          <a:prstGeom prst="rect">
            <a:avLst/>
          </a:prstGeom>
        </p:spPr>
        <p:txBody>
          <a:bodyPr anchor="t" rtlCol="false" tIns="0" lIns="0" bIns="0" rIns="0">
            <a:spAutoFit/>
          </a:bodyPr>
          <a:lstStyle/>
          <a:p>
            <a:pPr algn="ctr">
              <a:lnSpc>
                <a:spcPts val="4020"/>
              </a:lnSpc>
              <a:spcBef>
                <a:spcPct val="0"/>
              </a:spcBef>
            </a:pPr>
            <a:r>
              <a:rPr lang="en-US" b="true" sz="2872">
                <a:solidFill>
                  <a:srgbClr val="3A1059"/>
                </a:solidFill>
                <a:latin typeface="Montserrat Ultra-Bold"/>
                <a:ea typeface="Montserrat Ultra-Bold"/>
                <a:cs typeface="Montserrat Ultra-Bold"/>
                <a:sym typeface="Montserrat Ultra-Bold"/>
              </a:rPr>
              <a:t>READ AND WRITE OPERATIONS</a:t>
            </a:r>
          </a:p>
        </p:txBody>
      </p:sp>
      <p:sp>
        <p:nvSpPr>
          <p:cNvPr name="TextBox 22" id="22"/>
          <p:cNvSpPr txBox="true"/>
          <p:nvPr/>
        </p:nvSpPr>
        <p:spPr>
          <a:xfrm rot="0">
            <a:off x="7053561" y="3259095"/>
            <a:ext cx="3650783" cy="1074494"/>
          </a:xfrm>
          <a:prstGeom prst="rect">
            <a:avLst/>
          </a:prstGeom>
        </p:spPr>
        <p:txBody>
          <a:bodyPr anchor="t" rtlCol="false" tIns="0" lIns="0" bIns="0" rIns="0">
            <a:spAutoFit/>
          </a:bodyPr>
          <a:lstStyle/>
          <a:p>
            <a:pPr algn="ctr">
              <a:lnSpc>
                <a:spcPts val="4300"/>
              </a:lnSpc>
              <a:spcBef>
                <a:spcPct val="0"/>
              </a:spcBef>
            </a:pPr>
            <a:r>
              <a:rPr lang="en-US" b="true" sz="3072">
                <a:solidFill>
                  <a:srgbClr val="EBF5FE"/>
                </a:solidFill>
                <a:latin typeface="Montserrat Bold"/>
                <a:ea typeface="Montserrat Bold"/>
                <a:cs typeface="Montserrat Bold"/>
                <a:sym typeface="Montserrat Bold"/>
              </a:rPr>
              <a:t>I/O CONTROL (IOCTL)</a:t>
            </a:r>
          </a:p>
        </p:txBody>
      </p:sp>
      <p:sp>
        <p:nvSpPr>
          <p:cNvPr name="TextBox 23" id="23"/>
          <p:cNvSpPr txBox="true"/>
          <p:nvPr/>
        </p:nvSpPr>
        <p:spPr>
          <a:xfrm rot="0">
            <a:off x="13375906" y="3281600"/>
            <a:ext cx="4308743" cy="548080"/>
          </a:xfrm>
          <a:prstGeom prst="rect">
            <a:avLst/>
          </a:prstGeom>
        </p:spPr>
        <p:txBody>
          <a:bodyPr anchor="t" rtlCol="false" tIns="0" lIns="0" bIns="0" rIns="0">
            <a:spAutoFit/>
          </a:bodyPr>
          <a:lstStyle/>
          <a:p>
            <a:pPr algn="ctr">
              <a:lnSpc>
                <a:spcPts val="4440"/>
              </a:lnSpc>
              <a:spcBef>
                <a:spcPct val="0"/>
              </a:spcBef>
            </a:pPr>
            <a:r>
              <a:rPr lang="en-US" b="true" sz="3172">
                <a:solidFill>
                  <a:srgbClr val="3A1059"/>
                </a:solidFill>
                <a:latin typeface="Montserrat Ultra-Bold"/>
                <a:ea typeface="Montserrat Ultra-Bold"/>
                <a:cs typeface="Montserrat Ultra-Bold"/>
                <a:sym typeface="Montserrat Ultra-Bold"/>
              </a:rPr>
              <a:t>MEMORY MAPPING</a:t>
            </a:r>
          </a:p>
        </p:txBody>
      </p:sp>
      <p:sp>
        <p:nvSpPr>
          <p:cNvPr name="TextBox 24" id="24"/>
          <p:cNvSpPr txBox="true"/>
          <p:nvPr/>
        </p:nvSpPr>
        <p:spPr>
          <a:xfrm rot="0">
            <a:off x="281558" y="5017521"/>
            <a:ext cx="5048801" cy="3469111"/>
          </a:xfrm>
          <a:prstGeom prst="rect">
            <a:avLst/>
          </a:prstGeom>
        </p:spPr>
        <p:txBody>
          <a:bodyPr anchor="t" rtlCol="false" tIns="0" lIns="0" bIns="0" rIns="0">
            <a:spAutoFit/>
          </a:bodyPr>
          <a:lstStyle/>
          <a:p>
            <a:pPr algn="ctr">
              <a:lnSpc>
                <a:spcPts val="4614"/>
              </a:lnSpc>
              <a:spcBef>
                <a:spcPct val="0"/>
              </a:spcBef>
            </a:pPr>
            <a:r>
              <a:rPr lang="en-US" b="true" sz="3295">
                <a:solidFill>
                  <a:srgbClr val="000000"/>
                </a:solidFill>
                <a:latin typeface="Montserrat Semi-Bold"/>
                <a:ea typeface="Montserrat Semi-Bold"/>
                <a:cs typeface="Montserrat Semi-Bold"/>
                <a:sym typeface="Montserrat Semi-Bold"/>
              </a:rPr>
              <a:t>-</a:t>
            </a:r>
            <a:r>
              <a:rPr lang="en-US" b="true" sz="3295">
                <a:solidFill>
                  <a:srgbClr val="000000"/>
                </a:solidFill>
                <a:latin typeface="Montserrat Semi-Bold"/>
                <a:ea typeface="Montserrat Semi-Bold"/>
                <a:cs typeface="Montserrat Semi-Bold"/>
                <a:sym typeface="Montserrat Semi-Bold"/>
              </a:rPr>
              <a:t>Character device drivers handle system calls like read() and write() to transfer data between the user space and the device.</a:t>
            </a:r>
          </a:p>
        </p:txBody>
      </p:sp>
      <p:sp>
        <p:nvSpPr>
          <p:cNvPr name="TextBox 25" id="25"/>
          <p:cNvSpPr txBox="true"/>
          <p:nvPr/>
        </p:nvSpPr>
        <p:spPr>
          <a:xfrm rot="0">
            <a:off x="6316993" y="5017521"/>
            <a:ext cx="5736751" cy="3581124"/>
          </a:xfrm>
          <a:prstGeom prst="rect">
            <a:avLst/>
          </a:prstGeom>
        </p:spPr>
        <p:txBody>
          <a:bodyPr anchor="t" rtlCol="false" tIns="0" lIns="0" bIns="0" rIns="0">
            <a:spAutoFit/>
          </a:bodyPr>
          <a:lstStyle/>
          <a:p>
            <a:pPr algn="ctr">
              <a:lnSpc>
                <a:spcPts val="4740"/>
              </a:lnSpc>
            </a:pPr>
            <a:r>
              <a:rPr lang="en-US" b="true" sz="3385">
                <a:solidFill>
                  <a:srgbClr val="FFFFFF"/>
                </a:solidFill>
                <a:latin typeface="Montserrat Semi-Bold"/>
                <a:ea typeface="Montserrat Semi-Bold"/>
                <a:cs typeface="Montserrat Semi-Bold"/>
                <a:sym typeface="Montserrat Semi-Bold"/>
              </a:rPr>
              <a:t>-They can provide additional interfaces for device-specific commands, such as configuring device settings.</a:t>
            </a:r>
          </a:p>
        </p:txBody>
      </p:sp>
      <p:sp>
        <p:nvSpPr>
          <p:cNvPr name="TextBox 26" id="26"/>
          <p:cNvSpPr txBox="true"/>
          <p:nvPr/>
        </p:nvSpPr>
        <p:spPr>
          <a:xfrm rot="0">
            <a:off x="12341008" y="4994307"/>
            <a:ext cx="5659728" cy="3919930"/>
          </a:xfrm>
          <a:prstGeom prst="rect">
            <a:avLst/>
          </a:prstGeom>
        </p:spPr>
        <p:txBody>
          <a:bodyPr anchor="t" rtlCol="false" tIns="0" lIns="0" bIns="0" rIns="0">
            <a:spAutoFit/>
          </a:bodyPr>
          <a:lstStyle/>
          <a:p>
            <a:pPr algn="ctr">
              <a:lnSpc>
                <a:spcPts val="4440"/>
              </a:lnSpc>
              <a:spcBef>
                <a:spcPct val="0"/>
              </a:spcBef>
            </a:pPr>
            <a:r>
              <a:rPr lang="en-US" b="true" sz="3172">
                <a:solidFill>
                  <a:srgbClr val="000000"/>
                </a:solidFill>
                <a:latin typeface="Montserrat Semi-Bold"/>
                <a:ea typeface="Montserrat Semi-Bold"/>
                <a:cs typeface="Montserrat Semi-Bold"/>
                <a:sym typeface="Montserrat Semi-Bold"/>
              </a:rPr>
              <a:t>Some character devices, like frame buffers, support memory mapping using the mmap() system call, allowing direct access to device memory by applications</a:t>
            </a:r>
          </a:p>
        </p:txBody>
      </p:sp>
      <p:sp>
        <p:nvSpPr>
          <p:cNvPr name="TextBox 27" id="27"/>
          <p:cNvSpPr txBox="true"/>
          <p:nvPr/>
        </p:nvSpPr>
        <p:spPr>
          <a:xfrm rot="0">
            <a:off x="16510806" y="8431547"/>
            <a:ext cx="1128031" cy="563499"/>
          </a:xfrm>
          <a:prstGeom prst="rect">
            <a:avLst/>
          </a:prstGeom>
        </p:spPr>
        <p:txBody>
          <a:bodyPr anchor="t" rtlCol="false" tIns="0" lIns="0" bIns="0" rIns="0">
            <a:spAutoFit/>
          </a:bodyPr>
          <a:lstStyle/>
          <a:p>
            <a:pPr algn="l">
              <a:lnSpc>
                <a:spcPts val="4116"/>
              </a:lnSpc>
              <a:spcBef>
                <a:spcPct val="0"/>
              </a:spcBef>
            </a:pPr>
            <a:r>
              <a:rPr lang="en-US" sz="2940">
                <a:solidFill>
                  <a:srgbClr val="FFFFFF"/>
                </a:solidFill>
                <a:latin typeface="Technocrat"/>
                <a:ea typeface="Technocrat"/>
                <a:cs typeface="Technocrat"/>
                <a:sym typeface="Technocrat"/>
              </a:rPr>
              <a:t>06</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222" r="0" b="-1222"/>
            </a:stretch>
          </a:blipFill>
        </p:spPr>
      </p:sp>
      <p:grpSp>
        <p:nvGrpSpPr>
          <p:cNvPr name="Group 3" id="3"/>
          <p:cNvGrpSpPr/>
          <p:nvPr/>
        </p:nvGrpSpPr>
        <p:grpSpPr>
          <a:xfrm rot="0">
            <a:off x="0" y="0"/>
            <a:ext cx="18288000" cy="8555372"/>
            <a:chOff x="0" y="0"/>
            <a:chExt cx="4816593" cy="2253267"/>
          </a:xfrm>
        </p:grpSpPr>
        <p:sp>
          <p:nvSpPr>
            <p:cNvPr name="Freeform 4" id="4"/>
            <p:cNvSpPr/>
            <p:nvPr/>
          </p:nvSpPr>
          <p:spPr>
            <a:xfrm flipH="false" flipV="false" rot="0">
              <a:off x="0" y="0"/>
              <a:ext cx="4816592" cy="2253267"/>
            </a:xfrm>
            <a:custGeom>
              <a:avLst/>
              <a:gdLst/>
              <a:ahLst/>
              <a:cxnLst/>
              <a:rect r="r" b="b" t="t" l="l"/>
              <a:pathLst>
                <a:path h="2253267" w="4816592">
                  <a:moveTo>
                    <a:pt x="0" y="0"/>
                  </a:moveTo>
                  <a:lnTo>
                    <a:pt x="4816592" y="0"/>
                  </a:lnTo>
                  <a:lnTo>
                    <a:pt x="4816592" y="2253267"/>
                  </a:lnTo>
                  <a:lnTo>
                    <a:pt x="0" y="2253267"/>
                  </a:lnTo>
                  <a:close/>
                </a:path>
              </a:pathLst>
            </a:custGeom>
            <a:gradFill rotWithShape="true">
              <a:gsLst>
                <a:gs pos="0">
                  <a:srgbClr val="38025B">
                    <a:alpha val="100000"/>
                  </a:srgbClr>
                </a:gs>
                <a:gs pos="100000">
                  <a:srgbClr val="555555">
                    <a:alpha val="0"/>
                  </a:srgbClr>
                </a:gs>
              </a:gsLst>
              <a:lin ang="5400000"/>
            </a:gradFill>
          </p:spPr>
        </p:sp>
        <p:sp>
          <p:nvSpPr>
            <p:cNvPr name="TextBox 5" id="5"/>
            <p:cNvSpPr txBox="true"/>
            <p:nvPr/>
          </p:nvSpPr>
          <p:spPr>
            <a:xfrm>
              <a:off x="0" y="-38100"/>
              <a:ext cx="4816593" cy="2291367"/>
            </a:xfrm>
            <a:prstGeom prst="rect">
              <a:avLst/>
            </a:prstGeom>
          </p:spPr>
          <p:txBody>
            <a:bodyPr anchor="ctr" rtlCol="false" tIns="50800" lIns="50800" bIns="50800" rIns="50800"/>
            <a:lstStyle/>
            <a:p>
              <a:pPr algn="ctr">
                <a:lnSpc>
                  <a:spcPts val="2083"/>
                </a:lnSpc>
              </a:pPr>
            </a:p>
          </p:txBody>
        </p:sp>
      </p:grpSp>
      <p:grpSp>
        <p:nvGrpSpPr>
          <p:cNvPr name="Group 6" id="6"/>
          <p:cNvGrpSpPr/>
          <p:nvPr/>
        </p:nvGrpSpPr>
        <p:grpSpPr>
          <a:xfrm rot="0">
            <a:off x="0" y="9461343"/>
            <a:ext cx="18288000" cy="3086100"/>
            <a:chOff x="0" y="0"/>
            <a:chExt cx="4816593" cy="812800"/>
          </a:xfrm>
        </p:grpSpPr>
        <p:sp>
          <p:nvSpPr>
            <p:cNvPr name="Freeform 7" id="7"/>
            <p:cNvSpPr/>
            <p:nvPr/>
          </p:nvSpPr>
          <p:spPr>
            <a:xfrm flipH="false" flipV="false" rot="0">
              <a:off x="0" y="0"/>
              <a:ext cx="4816592" cy="812800"/>
            </a:xfrm>
            <a:custGeom>
              <a:avLst/>
              <a:gdLst/>
              <a:ahLst/>
              <a:cxnLst/>
              <a:rect r="r" b="b" t="t" l="l"/>
              <a:pathLst>
                <a:path h="812800" w="4816592">
                  <a:moveTo>
                    <a:pt x="0" y="0"/>
                  </a:moveTo>
                  <a:lnTo>
                    <a:pt x="4816592" y="0"/>
                  </a:lnTo>
                  <a:lnTo>
                    <a:pt x="4816592" y="812800"/>
                  </a:lnTo>
                  <a:lnTo>
                    <a:pt x="0" y="812800"/>
                  </a:lnTo>
                  <a:close/>
                </a:path>
              </a:pathLst>
            </a:custGeom>
            <a:solidFill>
              <a:srgbClr val="FEFEFE">
                <a:alpha val="36863"/>
              </a:srgbClr>
            </a:solidFill>
            <a:ln w="85725" cap="sq">
              <a:solidFill>
                <a:srgbClr val="FFFFFF">
                  <a:alpha val="36863"/>
                </a:srgbClr>
              </a:solidFill>
              <a:prstDash val="solid"/>
              <a:miter/>
            </a:ln>
          </p:spPr>
        </p:sp>
        <p:sp>
          <p:nvSpPr>
            <p:cNvPr name="TextBox 8" id="8"/>
            <p:cNvSpPr txBox="true"/>
            <p:nvPr/>
          </p:nvSpPr>
          <p:spPr>
            <a:xfrm>
              <a:off x="0" y="-38100"/>
              <a:ext cx="4816593" cy="850900"/>
            </a:xfrm>
            <a:prstGeom prst="rect">
              <a:avLst/>
            </a:prstGeom>
          </p:spPr>
          <p:txBody>
            <a:bodyPr anchor="ctr" rtlCol="false" tIns="50800" lIns="50800" bIns="50800" rIns="50800"/>
            <a:lstStyle/>
            <a:p>
              <a:pPr algn="ctr">
                <a:lnSpc>
                  <a:spcPts val="2083"/>
                </a:lnSpc>
              </a:pPr>
            </a:p>
          </p:txBody>
        </p:sp>
      </p:grpSp>
      <p:sp>
        <p:nvSpPr>
          <p:cNvPr name="TextBox 9" id="9"/>
          <p:cNvSpPr txBox="true"/>
          <p:nvPr/>
        </p:nvSpPr>
        <p:spPr>
          <a:xfrm rot="0">
            <a:off x="-1216565" y="1225838"/>
            <a:ext cx="13952525" cy="2298330"/>
          </a:xfrm>
          <a:prstGeom prst="rect">
            <a:avLst/>
          </a:prstGeom>
        </p:spPr>
        <p:txBody>
          <a:bodyPr anchor="t" rtlCol="false" tIns="0" lIns="0" bIns="0" rIns="0">
            <a:spAutoFit/>
          </a:bodyPr>
          <a:lstStyle/>
          <a:p>
            <a:pPr algn="ctr">
              <a:lnSpc>
                <a:spcPts val="9295"/>
              </a:lnSpc>
            </a:pPr>
            <a:r>
              <a:rPr lang="en-US" b="true" sz="6639">
                <a:solidFill>
                  <a:srgbClr val="FFFFFF"/>
                </a:solidFill>
                <a:latin typeface="Montserrat Heavy"/>
                <a:ea typeface="Montserrat Heavy"/>
                <a:cs typeface="Montserrat Heavy"/>
                <a:sym typeface="Montserrat Heavy"/>
              </a:rPr>
              <a:t>BLOCK DEVICE DRIVERS</a:t>
            </a:r>
          </a:p>
          <a:p>
            <a:pPr algn="ctr">
              <a:lnSpc>
                <a:spcPts val="9295"/>
              </a:lnSpc>
              <a:spcBef>
                <a:spcPct val="0"/>
              </a:spcBef>
            </a:pPr>
          </a:p>
        </p:txBody>
      </p:sp>
      <p:sp>
        <p:nvSpPr>
          <p:cNvPr name="TextBox 10" id="10"/>
          <p:cNvSpPr txBox="true"/>
          <p:nvPr/>
        </p:nvSpPr>
        <p:spPr>
          <a:xfrm rot="0">
            <a:off x="1961028" y="3115044"/>
            <a:ext cx="15298272" cy="4295735"/>
          </a:xfrm>
          <a:prstGeom prst="rect">
            <a:avLst/>
          </a:prstGeom>
        </p:spPr>
        <p:txBody>
          <a:bodyPr anchor="t" rtlCol="false" tIns="0" lIns="0" bIns="0" rIns="0">
            <a:spAutoFit/>
          </a:bodyPr>
          <a:lstStyle/>
          <a:p>
            <a:pPr algn="ctr">
              <a:lnSpc>
                <a:spcPts val="6827"/>
              </a:lnSpc>
              <a:spcBef>
                <a:spcPct val="0"/>
              </a:spcBef>
            </a:pPr>
            <a:r>
              <a:rPr lang="en-US" b="true" sz="4876">
                <a:solidFill>
                  <a:srgbClr val="FFFFFF"/>
                </a:solidFill>
                <a:latin typeface="Montserrat Medium"/>
                <a:ea typeface="Montserrat Medium"/>
                <a:cs typeface="Montserrat Medium"/>
                <a:sym typeface="Montserrat Medium"/>
              </a:rPr>
              <a:t> -Manage devices that store data in fixed-size blocks, allowing for random access to any specific block. These drivers are optimized for high-speed data transfer and are commonly used for devices with large data volumes.</a:t>
            </a:r>
          </a:p>
        </p:txBody>
      </p:sp>
    </p:spTree>
  </p:cSld>
  <p:clrMapOvr>
    <a:masterClrMapping/>
  </p:clrMapOvr>
  <p:transition spd="fast">
    <p:circle/>
  </p:transition>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222" r="0" b="-1222"/>
            </a:stretch>
          </a:blipFill>
        </p:spPr>
      </p:sp>
      <p:grpSp>
        <p:nvGrpSpPr>
          <p:cNvPr name="Group 3" id="3"/>
          <p:cNvGrpSpPr/>
          <p:nvPr/>
        </p:nvGrpSpPr>
        <p:grpSpPr>
          <a:xfrm rot="0">
            <a:off x="0" y="0"/>
            <a:ext cx="18288000" cy="8555372"/>
            <a:chOff x="0" y="0"/>
            <a:chExt cx="4816593" cy="2253267"/>
          </a:xfrm>
        </p:grpSpPr>
        <p:sp>
          <p:nvSpPr>
            <p:cNvPr name="Freeform 4" id="4"/>
            <p:cNvSpPr/>
            <p:nvPr/>
          </p:nvSpPr>
          <p:spPr>
            <a:xfrm flipH="false" flipV="false" rot="0">
              <a:off x="0" y="0"/>
              <a:ext cx="4816592" cy="2253267"/>
            </a:xfrm>
            <a:custGeom>
              <a:avLst/>
              <a:gdLst/>
              <a:ahLst/>
              <a:cxnLst/>
              <a:rect r="r" b="b" t="t" l="l"/>
              <a:pathLst>
                <a:path h="2253267" w="4816592">
                  <a:moveTo>
                    <a:pt x="0" y="0"/>
                  </a:moveTo>
                  <a:lnTo>
                    <a:pt x="4816592" y="0"/>
                  </a:lnTo>
                  <a:lnTo>
                    <a:pt x="4816592" y="2253267"/>
                  </a:lnTo>
                  <a:lnTo>
                    <a:pt x="0" y="2253267"/>
                  </a:lnTo>
                  <a:close/>
                </a:path>
              </a:pathLst>
            </a:custGeom>
            <a:gradFill rotWithShape="true">
              <a:gsLst>
                <a:gs pos="0">
                  <a:srgbClr val="38025B">
                    <a:alpha val="100000"/>
                  </a:srgbClr>
                </a:gs>
                <a:gs pos="100000">
                  <a:srgbClr val="555555">
                    <a:alpha val="0"/>
                  </a:srgbClr>
                </a:gs>
              </a:gsLst>
              <a:lin ang="5400000"/>
            </a:gradFill>
          </p:spPr>
        </p:sp>
        <p:sp>
          <p:nvSpPr>
            <p:cNvPr name="TextBox 5" id="5"/>
            <p:cNvSpPr txBox="true"/>
            <p:nvPr/>
          </p:nvSpPr>
          <p:spPr>
            <a:xfrm>
              <a:off x="0" y="-38100"/>
              <a:ext cx="4816593" cy="2291367"/>
            </a:xfrm>
            <a:prstGeom prst="rect">
              <a:avLst/>
            </a:prstGeom>
          </p:spPr>
          <p:txBody>
            <a:bodyPr anchor="ctr" rtlCol="false" tIns="50800" lIns="50800" bIns="50800" rIns="50800"/>
            <a:lstStyle/>
            <a:p>
              <a:pPr algn="ctr">
                <a:lnSpc>
                  <a:spcPts val="2083"/>
                </a:lnSpc>
              </a:pPr>
            </a:p>
          </p:txBody>
        </p:sp>
      </p:grpSp>
      <p:grpSp>
        <p:nvGrpSpPr>
          <p:cNvPr name="Group 6" id="6"/>
          <p:cNvGrpSpPr/>
          <p:nvPr/>
        </p:nvGrpSpPr>
        <p:grpSpPr>
          <a:xfrm rot="0">
            <a:off x="0" y="9461343"/>
            <a:ext cx="18288000" cy="3086100"/>
            <a:chOff x="0" y="0"/>
            <a:chExt cx="4816593" cy="812800"/>
          </a:xfrm>
        </p:grpSpPr>
        <p:sp>
          <p:nvSpPr>
            <p:cNvPr name="Freeform 7" id="7"/>
            <p:cNvSpPr/>
            <p:nvPr/>
          </p:nvSpPr>
          <p:spPr>
            <a:xfrm flipH="false" flipV="false" rot="0">
              <a:off x="0" y="0"/>
              <a:ext cx="4816592" cy="812800"/>
            </a:xfrm>
            <a:custGeom>
              <a:avLst/>
              <a:gdLst/>
              <a:ahLst/>
              <a:cxnLst/>
              <a:rect r="r" b="b" t="t" l="l"/>
              <a:pathLst>
                <a:path h="812800" w="4816592">
                  <a:moveTo>
                    <a:pt x="0" y="0"/>
                  </a:moveTo>
                  <a:lnTo>
                    <a:pt x="4816592" y="0"/>
                  </a:lnTo>
                  <a:lnTo>
                    <a:pt x="4816592" y="812800"/>
                  </a:lnTo>
                  <a:lnTo>
                    <a:pt x="0" y="812800"/>
                  </a:lnTo>
                  <a:close/>
                </a:path>
              </a:pathLst>
            </a:custGeom>
            <a:solidFill>
              <a:srgbClr val="FEFEFE">
                <a:alpha val="36863"/>
              </a:srgbClr>
            </a:solidFill>
            <a:ln w="85725" cap="sq">
              <a:solidFill>
                <a:srgbClr val="FFFFFF">
                  <a:alpha val="36863"/>
                </a:srgbClr>
              </a:solidFill>
              <a:prstDash val="solid"/>
              <a:miter/>
            </a:ln>
          </p:spPr>
        </p:sp>
        <p:sp>
          <p:nvSpPr>
            <p:cNvPr name="TextBox 8" id="8"/>
            <p:cNvSpPr txBox="true"/>
            <p:nvPr/>
          </p:nvSpPr>
          <p:spPr>
            <a:xfrm>
              <a:off x="0" y="-38100"/>
              <a:ext cx="4816593" cy="850900"/>
            </a:xfrm>
            <a:prstGeom prst="rect">
              <a:avLst/>
            </a:prstGeom>
          </p:spPr>
          <p:txBody>
            <a:bodyPr anchor="ctr" rtlCol="false" tIns="50800" lIns="50800" bIns="50800" rIns="50800"/>
            <a:lstStyle/>
            <a:p>
              <a:pPr algn="ctr">
                <a:lnSpc>
                  <a:spcPts val="2083"/>
                </a:lnSpc>
              </a:pPr>
            </a:p>
          </p:txBody>
        </p:sp>
      </p:grpSp>
      <p:sp>
        <p:nvSpPr>
          <p:cNvPr name="TextBox 9" id="9"/>
          <p:cNvSpPr txBox="true"/>
          <p:nvPr/>
        </p:nvSpPr>
        <p:spPr>
          <a:xfrm rot="0">
            <a:off x="1494864" y="3292254"/>
            <a:ext cx="16572398" cy="1804176"/>
          </a:xfrm>
          <a:prstGeom prst="rect">
            <a:avLst/>
          </a:prstGeom>
        </p:spPr>
        <p:txBody>
          <a:bodyPr anchor="t" rtlCol="false" tIns="0" lIns="0" bIns="0" rIns="0">
            <a:spAutoFit/>
          </a:bodyPr>
          <a:lstStyle/>
          <a:p>
            <a:pPr algn="ctr">
              <a:lnSpc>
                <a:spcPts val="7248"/>
              </a:lnSpc>
              <a:spcBef>
                <a:spcPct val="0"/>
              </a:spcBef>
            </a:pPr>
            <a:r>
              <a:rPr lang="en-US" b="true" sz="5177">
                <a:solidFill>
                  <a:srgbClr val="FFFFFF"/>
                </a:solidFill>
                <a:latin typeface="Montserrat Medium"/>
                <a:ea typeface="Montserrat Medium"/>
                <a:cs typeface="Montserrat Medium"/>
                <a:sym typeface="Montserrat Medium"/>
              </a:rPr>
              <a:t>Data can be accessed in any order, regardless of its position on the device.</a:t>
            </a:r>
          </a:p>
        </p:txBody>
      </p:sp>
      <p:sp>
        <p:nvSpPr>
          <p:cNvPr name="TextBox 10" id="10"/>
          <p:cNvSpPr txBox="true"/>
          <p:nvPr/>
        </p:nvSpPr>
        <p:spPr>
          <a:xfrm rot="0">
            <a:off x="1494864" y="86245"/>
            <a:ext cx="13952525" cy="1119770"/>
          </a:xfrm>
          <a:prstGeom prst="rect">
            <a:avLst/>
          </a:prstGeom>
        </p:spPr>
        <p:txBody>
          <a:bodyPr anchor="t" rtlCol="false" tIns="0" lIns="0" bIns="0" rIns="0">
            <a:spAutoFit/>
          </a:bodyPr>
          <a:lstStyle/>
          <a:p>
            <a:pPr algn="ctr">
              <a:lnSpc>
                <a:spcPts val="9155"/>
              </a:lnSpc>
              <a:spcBef>
                <a:spcPct val="0"/>
              </a:spcBef>
            </a:pPr>
            <a:r>
              <a:rPr lang="en-US" b="true" sz="6539">
                <a:solidFill>
                  <a:srgbClr val="FFFFFF"/>
                </a:solidFill>
                <a:latin typeface="Montserrat Heavy"/>
                <a:ea typeface="Montserrat Heavy"/>
                <a:cs typeface="Montserrat Heavy"/>
                <a:sym typeface="Montserrat Heavy"/>
              </a:rPr>
              <a:t>CHARACTERISTICS:</a:t>
            </a:r>
          </a:p>
        </p:txBody>
      </p:sp>
      <p:sp>
        <p:nvSpPr>
          <p:cNvPr name="TextBox 11" id="11"/>
          <p:cNvSpPr txBox="true"/>
          <p:nvPr/>
        </p:nvSpPr>
        <p:spPr>
          <a:xfrm rot="0">
            <a:off x="-3508848" y="2109461"/>
            <a:ext cx="13952525" cy="886089"/>
          </a:xfrm>
          <a:prstGeom prst="rect">
            <a:avLst/>
          </a:prstGeom>
        </p:spPr>
        <p:txBody>
          <a:bodyPr anchor="t" rtlCol="false" tIns="0" lIns="0" bIns="0" rIns="0">
            <a:spAutoFit/>
          </a:bodyPr>
          <a:lstStyle/>
          <a:p>
            <a:pPr algn="ctr">
              <a:lnSpc>
                <a:spcPts val="7335"/>
              </a:lnSpc>
              <a:spcBef>
                <a:spcPct val="0"/>
              </a:spcBef>
            </a:pPr>
            <a:r>
              <a:rPr lang="en-US" b="true" sz="5239">
                <a:solidFill>
                  <a:srgbClr val="FFFFFF"/>
                </a:solidFill>
                <a:latin typeface="Montserrat Heavy"/>
                <a:ea typeface="Montserrat Heavy"/>
                <a:cs typeface="Montserrat Heavy"/>
                <a:sym typeface="Montserrat Heavy"/>
              </a:rPr>
              <a:t>RANDOM ACCESS:</a:t>
            </a:r>
          </a:p>
        </p:txBody>
      </p:sp>
      <p:sp>
        <p:nvSpPr>
          <p:cNvPr name="TextBox 12" id="12"/>
          <p:cNvSpPr txBox="true"/>
          <p:nvPr/>
        </p:nvSpPr>
        <p:spPr>
          <a:xfrm rot="0">
            <a:off x="-2819368" y="5956935"/>
            <a:ext cx="13952525" cy="886089"/>
          </a:xfrm>
          <a:prstGeom prst="rect">
            <a:avLst/>
          </a:prstGeom>
        </p:spPr>
        <p:txBody>
          <a:bodyPr anchor="t" rtlCol="false" tIns="0" lIns="0" bIns="0" rIns="0">
            <a:spAutoFit/>
          </a:bodyPr>
          <a:lstStyle/>
          <a:p>
            <a:pPr algn="ctr">
              <a:lnSpc>
                <a:spcPts val="7335"/>
              </a:lnSpc>
              <a:spcBef>
                <a:spcPct val="0"/>
              </a:spcBef>
            </a:pPr>
            <a:r>
              <a:rPr lang="en-US" b="true" sz="5239">
                <a:solidFill>
                  <a:srgbClr val="FFFFFF"/>
                </a:solidFill>
                <a:latin typeface="Montserrat Heavy"/>
                <a:ea typeface="Montserrat Heavy"/>
                <a:cs typeface="Montserrat Heavy"/>
                <a:sym typeface="Montserrat Heavy"/>
              </a:rPr>
              <a:t>LARGE DATA VOLUME:</a:t>
            </a:r>
          </a:p>
        </p:txBody>
      </p:sp>
      <p:sp>
        <p:nvSpPr>
          <p:cNvPr name="TextBox 13" id="13"/>
          <p:cNvSpPr txBox="true"/>
          <p:nvPr/>
        </p:nvSpPr>
        <p:spPr>
          <a:xfrm rot="0">
            <a:off x="857801" y="7454124"/>
            <a:ext cx="17209461" cy="1804176"/>
          </a:xfrm>
          <a:prstGeom prst="rect">
            <a:avLst/>
          </a:prstGeom>
        </p:spPr>
        <p:txBody>
          <a:bodyPr anchor="t" rtlCol="false" tIns="0" lIns="0" bIns="0" rIns="0">
            <a:spAutoFit/>
          </a:bodyPr>
          <a:lstStyle/>
          <a:p>
            <a:pPr algn="ctr">
              <a:lnSpc>
                <a:spcPts val="7248"/>
              </a:lnSpc>
              <a:spcBef>
                <a:spcPct val="0"/>
              </a:spcBef>
            </a:pPr>
            <a:r>
              <a:rPr lang="en-US" b="true" sz="5177">
                <a:solidFill>
                  <a:srgbClr val="FFFFFF"/>
                </a:solidFill>
                <a:latin typeface="Montserrat Medium"/>
                <a:ea typeface="Montserrat Medium"/>
                <a:cs typeface="Montserrat Medium"/>
                <a:sym typeface="Montserrat Medium"/>
              </a:rPr>
              <a:t>Typically used for devices with high data transfer rates.</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642546" y="295953"/>
            <a:ext cx="17002907" cy="1800486"/>
            <a:chOff x="0" y="0"/>
            <a:chExt cx="4478132" cy="474202"/>
          </a:xfrm>
        </p:grpSpPr>
        <p:sp>
          <p:nvSpPr>
            <p:cNvPr name="Freeform 4" id="4"/>
            <p:cNvSpPr/>
            <p:nvPr/>
          </p:nvSpPr>
          <p:spPr>
            <a:xfrm flipH="false" flipV="false" rot="0">
              <a:off x="0" y="0"/>
              <a:ext cx="4478132" cy="474202"/>
            </a:xfrm>
            <a:custGeom>
              <a:avLst/>
              <a:gdLst/>
              <a:ahLst/>
              <a:cxnLst/>
              <a:rect r="r" b="b" t="t" l="l"/>
              <a:pathLst>
                <a:path h="474202" w="4478132">
                  <a:moveTo>
                    <a:pt x="4478132" y="0"/>
                  </a:moveTo>
                  <a:lnTo>
                    <a:pt x="0" y="0"/>
                  </a:lnTo>
                  <a:lnTo>
                    <a:pt x="101600" y="237101"/>
                  </a:lnTo>
                  <a:lnTo>
                    <a:pt x="0" y="474202"/>
                  </a:lnTo>
                  <a:lnTo>
                    <a:pt x="4478132" y="474202"/>
                  </a:lnTo>
                  <a:lnTo>
                    <a:pt x="4376532" y="237101"/>
                  </a:lnTo>
                  <a:lnTo>
                    <a:pt x="4478132" y="0"/>
                  </a:lnTo>
                  <a:close/>
                </a:path>
              </a:pathLst>
            </a:custGeom>
            <a:solidFill>
              <a:srgbClr val="3D4984"/>
            </a:solidFill>
          </p:spPr>
        </p:sp>
        <p:sp>
          <p:nvSpPr>
            <p:cNvPr name="TextBox 5" id="5"/>
            <p:cNvSpPr txBox="true"/>
            <p:nvPr/>
          </p:nvSpPr>
          <p:spPr>
            <a:xfrm>
              <a:off x="88900" y="-38100"/>
              <a:ext cx="4300332" cy="512302"/>
            </a:xfrm>
            <a:prstGeom prst="rect">
              <a:avLst/>
            </a:prstGeom>
          </p:spPr>
          <p:txBody>
            <a:bodyPr anchor="ctr" rtlCol="false" tIns="50800" lIns="50800" bIns="50800" rIns="50800"/>
            <a:lstStyle/>
            <a:p>
              <a:pPr algn="ctr">
                <a:lnSpc>
                  <a:spcPts val="2748"/>
                </a:lnSpc>
              </a:pPr>
            </a:p>
          </p:txBody>
        </p:sp>
      </p:grpSp>
      <p:sp>
        <p:nvSpPr>
          <p:cNvPr name="Freeform 6" id="6"/>
          <p:cNvSpPr/>
          <p:nvPr/>
        </p:nvSpPr>
        <p:spPr>
          <a:xfrm flipH="false" flipV="false" rot="0">
            <a:off x="355186" y="3378749"/>
            <a:ext cx="8498456" cy="5651473"/>
          </a:xfrm>
          <a:custGeom>
            <a:avLst/>
            <a:gdLst/>
            <a:ahLst/>
            <a:cxnLst/>
            <a:rect r="r" b="b" t="t" l="l"/>
            <a:pathLst>
              <a:path h="5651473" w="8498456">
                <a:moveTo>
                  <a:pt x="0" y="0"/>
                </a:moveTo>
                <a:lnTo>
                  <a:pt x="8498456" y="0"/>
                </a:lnTo>
                <a:lnTo>
                  <a:pt x="8498456" y="5651474"/>
                </a:lnTo>
                <a:lnTo>
                  <a:pt x="0" y="5651474"/>
                </a:lnTo>
                <a:lnTo>
                  <a:pt x="0" y="0"/>
                </a:lnTo>
                <a:close/>
              </a:path>
            </a:pathLst>
          </a:custGeom>
          <a:blipFill>
            <a:blip r:embed="rId3"/>
            <a:stretch>
              <a:fillRect l="0" t="0" r="0" b="0"/>
            </a:stretch>
          </a:blipFill>
        </p:spPr>
      </p:sp>
      <p:sp>
        <p:nvSpPr>
          <p:cNvPr name="Freeform 7" id="7"/>
          <p:cNvSpPr/>
          <p:nvPr/>
        </p:nvSpPr>
        <p:spPr>
          <a:xfrm flipH="false" flipV="false" rot="0">
            <a:off x="9144000" y="3867874"/>
            <a:ext cx="8603915" cy="5162349"/>
          </a:xfrm>
          <a:custGeom>
            <a:avLst/>
            <a:gdLst/>
            <a:ahLst/>
            <a:cxnLst/>
            <a:rect r="r" b="b" t="t" l="l"/>
            <a:pathLst>
              <a:path h="5162349" w="8603915">
                <a:moveTo>
                  <a:pt x="0" y="0"/>
                </a:moveTo>
                <a:lnTo>
                  <a:pt x="8603915" y="0"/>
                </a:lnTo>
                <a:lnTo>
                  <a:pt x="8603915" y="5162349"/>
                </a:lnTo>
                <a:lnTo>
                  <a:pt x="0" y="5162349"/>
                </a:lnTo>
                <a:lnTo>
                  <a:pt x="0" y="0"/>
                </a:lnTo>
                <a:close/>
              </a:path>
            </a:pathLst>
          </a:custGeom>
          <a:blipFill>
            <a:blip r:embed="rId4"/>
            <a:stretch>
              <a:fillRect l="0" t="0" r="0" b="0"/>
            </a:stretch>
          </a:blipFill>
        </p:spPr>
      </p:sp>
      <p:sp>
        <p:nvSpPr>
          <p:cNvPr name="TextBox 8" id="8"/>
          <p:cNvSpPr txBox="true"/>
          <p:nvPr/>
        </p:nvSpPr>
        <p:spPr>
          <a:xfrm rot="0">
            <a:off x="958640" y="234173"/>
            <a:ext cx="16230600" cy="1647821"/>
          </a:xfrm>
          <a:prstGeom prst="rect">
            <a:avLst/>
          </a:prstGeom>
        </p:spPr>
        <p:txBody>
          <a:bodyPr anchor="t" rtlCol="false" tIns="0" lIns="0" bIns="0" rIns="0">
            <a:spAutoFit/>
          </a:bodyPr>
          <a:lstStyle/>
          <a:p>
            <a:pPr algn="ctr">
              <a:lnSpc>
                <a:spcPts val="12600"/>
              </a:lnSpc>
            </a:pPr>
            <a:r>
              <a:rPr lang="en-US" sz="9000">
                <a:solidFill>
                  <a:srgbClr val="FFFFFF"/>
                </a:solidFill>
                <a:latin typeface="Scripter"/>
                <a:ea typeface="Scripter"/>
                <a:cs typeface="Scripter"/>
                <a:sym typeface="Scripter"/>
              </a:rPr>
              <a:t>Examples</a:t>
            </a:r>
          </a:p>
        </p:txBody>
      </p:sp>
      <p:sp>
        <p:nvSpPr>
          <p:cNvPr name="TextBox 9" id="9"/>
          <p:cNvSpPr txBox="true"/>
          <p:nvPr/>
        </p:nvSpPr>
        <p:spPr>
          <a:xfrm rot="0">
            <a:off x="-1262356" y="7628529"/>
            <a:ext cx="16230600" cy="1144891"/>
          </a:xfrm>
          <a:prstGeom prst="rect">
            <a:avLst/>
          </a:prstGeom>
        </p:spPr>
        <p:txBody>
          <a:bodyPr anchor="t" rtlCol="false" tIns="0" lIns="0" bIns="0" rIns="0">
            <a:spAutoFit/>
          </a:bodyPr>
          <a:lstStyle/>
          <a:p>
            <a:pPr algn="ctr">
              <a:lnSpc>
                <a:spcPts val="8820"/>
              </a:lnSpc>
            </a:pPr>
            <a:r>
              <a:rPr lang="en-US" sz="6300">
                <a:solidFill>
                  <a:srgbClr val="000000"/>
                </a:solidFill>
                <a:latin typeface="Scripter"/>
                <a:ea typeface="Scripter"/>
                <a:cs typeface="Scripter"/>
                <a:sym typeface="Scripter"/>
              </a:rPr>
              <a:t>hard drIve</a:t>
            </a:r>
          </a:p>
        </p:txBody>
      </p:sp>
      <p:sp>
        <p:nvSpPr>
          <p:cNvPr name="TextBox 10" id="10"/>
          <p:cNvSpPr txBox="true"/>
          <p:nvPr/>
        </p:nvSpPr>
        <p:spPr>
          <a:xfrm rot="0">
            <a:off x="7101157" y="7595509"/>
            <a:ext cx="16230600" cy="1210931"/>
          </a:xfrm>
          <a:prstGeom prst="rect">
            <a:avLst/>
          </a:prstGeom>
        </p:spPr>
        <p:txBody>
          <a:bodyPr anchor="t" rtlCol="false" tIns="0" lIns="0" bIns="0" rIns="0">
            <a:spAutoFit/>
          </a:bodyPr>
          <a:lstStyle/>
          <a:p>
            <a:pPr algn="ctr">
              <a:lnSpc>
                <a:spcPts val="9380"/>
              </a:lnSpc>
            </a:pPr>
            <a:r>
              <a:rPr lang="en-US" sz="6700">
                <a:solidFill>
                  <a:srgbClr val="000000"/>
                </a:solidFill>
                <a:latin typeface="Scripter"/>
                <a:ea typeface="Scripter"/>
                <a:cs typeface="Scripter"/>
                <a:sym typeface="Scripter"/>
              </a:rPr>
              <a:t>ram</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DAGSG58y-gA</dc:identifier>
  <dcterms:modified xsi:type="dcterms:W3CDTF">2011-08-01T06:04:30Z</dcterms:modified>
  <cp:revision>1</cp:revision>
  <dc:title>Purple Modern Futuristic Technology Pitch Deck Presentation</dc:title>
</cp:coreProperties>
</file>